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1"/>
  </p:notesMasterIdLst>
  <p:sldIdLst>
    <p:sldId id="258" r:id="rId2"/>
    <p:sldId id="259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305" r:id="rId38"/>
    <p:sldId id="260" r:id="rId39"/>
    <p:sldId id="307" r:id="rId40"/>
    <p:sldId id="306" r:id="rId41"/>
    <p:sldId id="308" r:id="rId42"/>
    <p:sldId id="310" r:id="rId43"/>
    <p:sldId id="309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4" r:id="rId57"/>
    <p:sldId id="325" r:id="rId58"/>
    <p:sldId id="326" r:id="rId59"/>
    <p:sldId id="488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431" r:id="rId87"/>
    <p:sldId id="327" r:id="rId88"/>
    <p:sldId id="328" r:id="rId89"/>
    <p:sldId id="330" r:id="rId90"/>
    <p:sldId id="331" r:id="rId91"/>
    <p:sldId id="332" r:id="rId92"/>
    <p:sldId id="329" r:id="rId93"/>
    <p:sldId id="333" r:id="rId94"/>
    <p:sldId id="334" r:id="rId95"/>
    <p:sldId id="335" r:id="rId96"/>
    <p:sldId id="342" r:id="rId97"/>
    <p:sldId id="343" r:id="rId98"/>
    <p:sldId id="344" r:id="rId99"/>
    <p:sldId id="345" r:id="rId100"/>
    <p:sldId id="346" r:id="rId101"/>
    <p:sldId id="336" r:id="rId102"/>
    <p:sldId id="349" r:id="rId103"/>
    <p:sldId id="348" r:id="rId104"/>
    <p:sldId id="347" r:id="rId105"/>
    <p:sldId id="350" r:id="rId106"/>
    <p:sldId id="351" r:id="rId107"/>
    <p:sldId id="340" r:id="rId108"/>
    <p:sldId id="34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463" r:id="rId141"/>
    <p:sldId id="464" r:id="rId142"/>
    <p:sldId id="465" r:id="rId143"/>
    <p:sldId id="466" r:id="rId144"/>
    <p:sldId id="467" r:id="rId145"/>
    <p:sldId id="468" r:id="rId146"/>
    <p:sldId id="469" r:id="rId147"/>
    <p:sldId id="470" r:id="rId148"/>
    <p:sldId id="471" r:id="rId149"/>
    <p:sldId id="472" r:id="rId150"/>
    <p:sldId id="473" r:id="rId151"/>
    <p:sldId id="474" r:id="rId152"/>
    <p:sldId id="475" r:id="rId153"/>
    <p:sldId id="489" r:id="rId154"/>
    <p:sldId id="482" r:id="rId155"/>
    <p:sldId id="483" r:id="rId156"/>
    <p:sldId id="484" r:id="rId157"/>
    <p:sldId id="485" r:id="rId158"/>
    <p:sldId id="486" r:id="rId159"/>
    <p:sldId id="487" r:id="rId160"/>
    <p:sldId id="476" r:id="rId161"/>
    <p:sldId id="477" r:id="rId162"/>
    <p:sldId id="478" r:id="rId163"/>
    <p:sldId id="479" r:id="rId164"/>
    <p:sldId id="480" r:id="rId165"/>
    <p:sldId id="481" r:id="rId166"/>
    <p:sldId id="352" r:id="rId167"/>
    <p:sldId id="353" r:id="rId168"/>
    <p:sldId id="354" r:id="rId169"/>
    <p:sldId id="355" r:id="rId170"/>
    <p:sldId id="362" r:id="rId171"/>
    <p:sldId id="363" r:id="rId172"/>
    <p:sldId id="364" r:id="rId173"/>
    <p:sldId id="365" r:id="rId174"/>
    <p:sldId id="366" r:id="rId175"/>
    <p:sldId id="361" r:id="rId176"/>
    <p:sldId id="367" r:id="rId177"/>
    <p:sldId id="368" r:id="rId178"/>
    <p:sldId id="369" r:id="rId179"/>
    <p:sldId id="370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6370" autoAdjust="0"/>
  </p:normalViewPr>
  <p:slideViewPr>
    <p:cSldViewPr snapToGrid="0">
      <p:cViewPr varScale="1">
        <p:scale>
          <a:sx n="74" d="100"/>
          <a:sy n="74" d="100"/>
        </p:scale>
        <p:origin x="19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866E3-D917-43FB-8A29-114762AC1953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C5854-E560-4B01-AE96-F46A5AB0C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1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74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80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47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6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9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7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73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32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5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35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7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0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1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1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2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7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45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2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6D2E43-B4B8-4EEB-83BC-CE2861358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C0E5D0-32D5-4E53-9D47-FEB8C8FFD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13D104-6ED1-4078-910C-5E9246B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49BDB3D-ACED-4161-8941-87010E29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7D581A-068E-4E69-9F74-3A338C2E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8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99AAC4-D083-4752-A72C-398A2D5C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D482D3D-0A7C-43FC-A1AF-EF091ECF9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0CC84B-3EA4-43F7-B410-EC95F4E4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58985C-9B70-4FA3-98B3-C8F9E4B5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1E0B904-12DA-4C9A-9841-147A8B00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3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0C955BF-8850-4AB7-A370-CDA54AF45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379AE6-033A-4D0C-83A2-01C113558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B72C2A-8544-4F89-B7B0-77F7FF59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0BC79EF-0563-4046-B97D-ADE3CA22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BA7D13B-6A48-4C07-86AF-20D2E120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2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7FA4C8-90A0-4AE3-B436-0A70E274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926338-2171-4F2E-B3C3-CF3C6897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1532B2-415D-49FE-8D5B-B0B19A7A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923528-8DE1-4A7A-B38E-28F10CE0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D83D853-0DD5-4527-97C4-32003835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1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4510DA-6AFE-473A-9FEE-216DFEA5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E709DB5-E1C9-46C1-8AFA-51A7112B4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80C691-5717-44B7-9182-7D236658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67772CA-7F77-4894-9ACD-0C31CB3C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CF9FC5-3558-4F02-9820-CAA78CE7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56C058-DDEE-4E76-9F10-49D8E5E1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15A99AA-3EFC-433C-8E84-C80833D3A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EB4E015-DBCF-47A4-AD31-B7242000E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3C31656-67F7-418A-A3F9-D1E5CE51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065C341-0758-4949-9917-75DB5115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89ABD36-1550-4531-B0D9-34CF29B2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9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FA1C3C-5DB4-4C05-A92E-95ED1766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91DFB8B-849C-44CD-965B-311C4A2E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19046C9-B4D0-4BD0-8B6B-74CD059E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ADC9F1E-A227-4BC5-8294-C1B322F49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4C33D1A-6328-4E58-A70F-5C5DE8F4F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C43ED1C-AEC3-4494-A998-F7FEF30E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7253D14-4527-4B01-A5CC-51B5C917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34A62E5-A885-4721-BA6C-54BD0523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8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8517D5-2365-4F86-B378-DF50267F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42109B7-8DE3-4423-B20A-D605201F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6B926E3-0F43-48AE-86F1-5A426350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84DDF6A-C6E9-4D25-8F32-51F9A697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5AD9168-3045-4E2A-8FDD-7144F7C2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DE89240-2885-419A-951C-647FAD23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7A3B094-7567-466F-A5BF-AAEBA848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EFA88A-7649-4525-B503-7022F001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4FA2C3-597E-4673-8E68-107DCC06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22BF772-42B4-4C3D-886E-CA571387C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142E6A-AEB4-45F7-9820-454F8552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0D2849E-D9EC-48EE-8E31-FE526D6E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E17E3F-25B2-45E4-8B3D-759BDD05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0074A8-BC4D-49DB-AE73-81A37168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B352156-4868-4135-9A56-6545329F2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538375-1F27-4BBD-880E-517214D36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5A16D4B-D2A7-4C43-BC58-699C291C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F182BA-451D-473A-82A2-9D1AB0F3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8F67E00-CB0A-4918-8DEC-915885DB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4ABBE76-4EEE-411A-AF16-05D6F3BF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893976-1D33-4CF0-9D12-FA2D2E212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D20CD8B-18EC-4B5B-A157-FB9B6DDBC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5FAF78-397D-4A9E-8D3C-B5AAE9F19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5BC42B-17A6-4DFC-A236-F36D94A0D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fV8CJh7hE0&amp;t=133s" TargetMode="Externa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" TargetMode="External"/><Relationship Id="rId4" Type="http://schemas.openxmlformats.org/officeDocument/2006/relationships/hyperlink" Target="https://arxiv-sanity.com/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blog.kera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team.slack.com/" TargetMode="External"/><Relationship Id="rId5" Type="http://schemas.openxmlformats.org/officeDocument/2006/relationships/hyperlink" Target="https://github.com/keras-team/keras" TargetMode="External"/><Relationship Id="rId4" Type="http://schemas.openxmlformats.org/officeDocument/2006/relationships/hyperlink" Target="https://keras.io/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A7C616-8EC4-4839-83AC-BD4A5F590B6F}"/>
              </a:ext>
            </a:extLst>
          </p:cNvPr>
          <p:cNvSpPr txBox="1"/>
          <p:nvPr/>
        </p:nvSpPr>
        <p:spPr>
          <a:xfrm>
            <a:off x="6704156" y="4241899"/>
            <a:ext cx="54878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</a:t>
            </a:r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7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9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9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1.3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출력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xmlns="" id="{10D45E32-F7AA-4399-AA05-7DEFE60346AF}"/>
              </a:ext>
            </a:extLst>
          </p:cNvPr>
          <p:cNvSpPr/>
          <p:nvPr/>
        </p:nvSpPr>
        <p:spPr>
          <a:xfrm>
            <a:off x="9184863" y="4131534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xmlns="" id="{A8602D91-8D2F-472D-9C40-B0F56B790098}"/>
              </a:ext>
            </a:extLst>
          </p:cNvPr>
          <p:cNvSpPr/>
          <p:nvPr/>
        </p:nvSpPr>
        <p:spPr>
          <a:xfrm>
            <a:off x="10685061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xmlns="" id="{E2931A31-DF76-4D37-BA23-4D94A0C2FDC4}"/>
              </a:ext>
            </a:extLst>
          </p:cNvPr>
          <p:cNvSpPr/>
          <p:nvPr/>
        </p:nvSpPr>
        <p:spPr>
          <a:xfrm>
            <a:off x="7684665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4">
            <a:extLst>
              <a:ext uri="{FF2B5EF4-FFF2-40B4-BE49-F238E27FC236}">
                <a16:creationId xmlns:a16="http://schemas.microsoft.com/office/drawing/2014/main" xmlns="" id="{0D5A2EAF-B1E9-4502-B019-C185693A19F7}"/>
              </a:ext>
            </a:extLst>
          </p:cNvPr>
          <p:cNvSpPr/>
          <p:nvPr/>
        </p:nvSpPr>
        <p:spPr>
          <a:xfrm>
            <a:off x="9184863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311AFD5-DA6F-461E-AEF5-49BA40D7ED30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rot="5400000" flipH="1" flipV="1">
            <a:off x="10176343" y="29699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4B20F99-E6D5-42D8-8755-BE1405E8318C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rot="5400000" flipH="1" flipV="1">
            <a:off x="9426244" y="3720086"/>
            <a:ext cx="82289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B43D8CC9-3D99-455E-8F71-BAA8503951BF}"/>
              </a:ext>
            </a:extLst>
          </p:cNvPr>
          <p:cNvCxnSpPr>
            <a:stCxn id="12" idx="0"/>
            <a:endCxn id="15" idx="2"/>
          </p:cNvCxnSpPr>
          <p:nvPr/>
        </p:nvCxnSpPr>
        <p:spPr>
          <a:xfrm rot="16200000" flipV="1">
            <a:off x="8676145" y="29699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A6C130CB-F810-4CDE-B4CC-BE3F7A2AA6F4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582716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5BEDEBC-7402-44F6-8E69-27CBC581FF7E}"/>
              </a:ext>
            </a:extLst>
          </p:cNvPr>
          <p:cNvCxnSpPr/>
          <p:nvPr/>
        </p:nvCxnSpPr>
        <p:spPr>
          <a:xfrm rot="16200000" flipV="1">
            <a:off x="11082913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0DE1B7B-FA57-4157-828B-9F8C82BEEA0E}"/>
              </a:ext>
            </a:extLst>
          </p:cNvPr>
          <p:cNvCxnSpPr/>
          <p:nvPr/>
        </p:nvCxnSpPr>
        <p:spPr>
          <a:xfrm rot="16200000" flipV="1">
            <a:off x="8082517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22A91D9D-EE29-42F2-B032-EF5421DFBB98}"/>
              </a:ext>
            </a:extLst>
          </p:cNvPr>
          <p:cNvCxnSpPr/>
          <p:nvPr/>
        </p:nvCxnSpPr>
        <p:spPr>
          <a:xfrm rot="16200000" flipV="1">
            <a:off x="9582715" y="4805251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EFC9C2-695E-47DD-9C01-903CC246BACD}"/>
              </a:ext>
            </a:extLst>
          </p:cNvPr>
          <p:cNvSpPr txBox="1"/>
          <p:nvPr/>
        </p:nvSpPr>
        <p:spPr>
          <a:xfrm>
            <a:off x="8827673" y="520310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BDDEBC-6920-4815-95FF-A11B3DE534E1}"/>
              </a:ext>
            </a:extLst>
          </p:cNvPr>
          <p:cNvSpPr txBox="1"/>
          <p:nvPr/>
        </p:nvSpPr>
        <p:spPr>
          <a:xfrm>
            <a:off x="8041855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9A1DDAB-8702-44F9-B64E-BF84CA845921}"/>
              </a:ext>
            </a:extLst>
          </p:cNvPr>
          <p:cNvSpPr txBox="1"/>
          <p:nvPr/>
        </p:nvSpPr>
        <p:spPr>
          <a:xfrm>
            <a:off x="9470615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8576A6E-D737-4ED9-A59B-ED906CD1E09B}"/>
              </a:ext>
            </a:extLst>
          </p:cNvPr>
          <p:cNvSpPr txBox="1"/>
          <p:nvPr/>
        </p:nvSpPr>
        <p:spPr>
          <a:xfrm>
            <a:off x="11042251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B78B44C-8F66-4B5E-BA2A-ABB5EFC0E7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433" y="1423449"/>
            <a:ext cx="7140148" cy="459327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7685A107-ADEA-4CA6-8991-E8970AAE2516}"/>
              </a:ext>
            </a:extLst>
          </p:cNvPr>
          <p:cNvSpPr/>
          <p:nvPr/>
        </p:nvSpPr>
        <p:spPr>
          <a:xfrm>
            <a:off x="7853370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B49A7DD2-A82F-4001-A3CB-8A7C5853F586}"/>
              </a:ext>
            </a:extLst>
          </p:cNvPr>
          <p:cNvSpPr/>
          <p:nvPr/>
        </p:nvSpPr>
        <p:spPr>
          <a:xfrm>
            <a:off x="9333829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27D9B168-89ED-40E3-8F2E-9D57EC921710}"/>
              </a:ext>
            </a:extLst>
          </p:cNvPr>
          <p:cNvSpPr/>
          <p:nvPr/>
        </p:nvSpPr>
        <p:spPr>
          <a:xfrm>
            <a:off x="10828799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C4EE9E4-9609-436A-B30B-D13C22987FD6}"/>
              </a:ext>
            </a:extLst>
          </p:cNvPr>
          <p:cNvSpPr txBox="1"/>
          <p:nvPr/>
        </p:nvSpPr>
        <p:spPr>
          <a:xfrm>
            <a:off x="7357989" y="129271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스칼라 회귀 문제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9CC104-5E99-423F-9986-2D69E6903EF9}"/>
              </a:ext>
            </a:extLst>
          </p:cNvPr>
          <p:cNvSpPr txBox="1"/>
          <p:nvPr/>
        </p:nvSpPr>
        <p:spPr>
          <a:xfrm>
            <a:off x="10288568" y="127184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이진 클래스 문제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0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최종 손실 가중평균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706292" y="1603554"/>
            <a:ext cx="634995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손실에 사용할 층이름과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각 층의 출력을 </a:t>
            </a:r>
            <a:r>
              <a:rPr lang="ko-KR" altLang="en-US" sz="2500" b="1" dirty="0" err="1">
                <a:solidFill>
                  <a:schemeClr val="bg1"/>
                </a:solidFill>
              </a:rPr>
              <a:t>딕셔너리로</a:t>
            </a:r>
            <a:r>
              <a:rPr lang="ko-KR" altLang="en-US" sz="2500" b="1" dirty="0">
                <a:solidFill>
                  <a:schemeClr val="bg1"/>
                </a:solidFill>
              </a:rPr>
              <a:t> 매핑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5706292" y="3318161"/>
            <a:ext cx="64857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가중평균할</a:t>
            </a:r>
            <a:r>
              <a:rPr lang="ko-KR" altLang="en-US" sz="2500" b="1" dirty="0">
                <a:solidFill>
                  <a:schemeClr val="bg1"/>
                </a:solidFill>
              </a:rPr>
              <a:t> 비율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40DE283-2845-4829-A71D-E98AAC4A86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1" y="1603554"/>
            <a:ext cx="5163271" cy="48774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71511" y="1603555"/>
            <a:ext cx="5163271" cy="16984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758748" y="2010763"/>
            <a:ext cx="16947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A96BFEA-3E7E-4F5C-BF6E-D12073358A38}"/>
              </a:ext>
            </a:extLst>
          </p:cNvPr>
          <p:cNvSpPr/>
          <p:nvPr/>
        </p:nvSpPr>
        <p:spPr>
          <a:xfrm>
            <a:off x="1413840" y="2174084"/>
            <a:ext cx="1056309" cy="1127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5EBEA2A-1788-4B64-A75D-5A062B872233}"/>
              </a:ext>
            </a:extLst>
          </p:cNvPr>
          <p:cNvSpPr/>
          <p:nvPr/>
        </p:nvSpPr>
        <p:spPr>
          <a:xfrm>
            <a:off x="271511" y="3303275"/>
            <a:ext cx="5163271" cy="742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83850F-A6DF-43A7-9C0F-F07AB852C7B0}"/>
              </a:ext>
            </a:extLst>
          </p:cNvPr>
          <p:cNvSpPr/>
          <p:nvPr/>
        </p:nvSpPr>
        <p:spPr>
          <a:xfrm>
            <a:off x="271511" y="4057534"/>
            <a:ext cx="5163271" cy="1196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5E10A219-0A50-4992-95F7-406B46564E62}"/>
              </a:ext>
            </a:extLst>
          </p:cNvPr>
          <p:cNvCxnSpPr>
            <a:cxnSpLocks/>
          </p:cNvCxnSpPr>
          <p:nvPr/>
        </p:nvCxnSpPr>
        <p:spPr>
          <a:xfrm>
            <a:off x="1309168" y="3459480"/>
            <a:ext cx="7177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47F5D7C0-F603-4FC1-9CAA-FB40258C3574}"/>
              </a:ext>
            </a:extLst>
          </p:cNvPr>
          <p:cNvCxnSpPr>
            <a:cxnSpLocks/>
          </p:cNvCxnSpPr>
          <p:nvPr/>
        </p:nvCxnSpPr>
        <p:spPr>
          <a:xfrm>
            <a:off x="938213" y="5082540"/>
            <a:ext cx="8763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DF00316-6C56-4221-81F6-BC918C44BD76}"/>
              </a:ext>
            </a:extLst>
          </p:cNvPr>
          <p:cNvSpPr/>
          <p:nvPr/>
        </p:nvSpPr>
        <p:spPr>
          <a:xfrm>
            <a:off x="271511" y="4445797"/>
            <a:ext cx="3448002" cy="4648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35BF341-8633-4861-8E99-6055FA0CADB8}"/>
              </a:ext>
            </a:extLst>
          </p:cNvPr>
          <p:cNvSpPr/>
          <p:nvPr/>
        </p:nvSpPr>
        <p:spPr>
          <a:xfrm>
            <a:off x="267830" y="5254400"/>
            <a:ext cx="5163271" cy="1196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E302043-29A0-4EC4-AB5A-92FAB91CFD1E}"/>
              </a:ext>
            </a:extLst>
          </p:cNvPr>
          <p:cNvSpPr/>
          <p:nvPr/>
        </p:nvSpPr>
        <p:spPr>
          <a:xfrm>
            <a:off x="619125" y="5411881"/>
            <a:ext cx="3584575" cy="481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E8C75849-61FB-4910-86C2-49C6BF8C0BF6}"/>
              </a:ext>
            </a:extLst>
          </p:cNvPr>
          <p:cNvCxnSpPr>
            <a:cxnSpLocks/>
          </p:cNvCxnSpPr>
          <p:nvPr/>
        </p:nvCxnSpPr>
        <p:spPr>
          <a:xfrm>
            <a:off x="1236663" y="6223248"/>
            <a:ext cx="2560637" cy="38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18BFD0E-A761-4650-9243-173490CD6B52}"/>
              </a:ext>
            </a:extLst>
          </p:cNvPr>
          <p:cNvCxnSpPr>
            <a:cxnSpLocks/>
          </p:cNvCxnSpPr>
          <p:nvPr/>
        </p:nvCxnSpPr>
        <p:spPr>
          <a:xfrm>
            <a:off x="938213" y="6395107"/>
            <a:ext cx="14731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80EAF7AA-3093-41B6-A558-E469E34D918D}"/>
              </a:ext>
            </a:extLst>
          </p:cNvPr>
          <p:cNvCxnSpPr>
            <a:cxnSpLocks/>
          </p:cNvCxnSpPr>
          <p:nvPr/>
        </p:nvCxnSpPr>
        <p:spPr>
          <a:xfrm>
            <a:off x="4006850" y="6395107"/>
            <a:ext cx="11858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DDB6943-DDE3-49EB-A03D-17888E9BE145}"/>
              </a:ext>
            </a:extLst>
          </p:cNvPr>
          <p:cNvSpPr txBox="1"/>
          <p:nvPr/>
        </p:nvSpPr>
        <p:spPr>
          <a:xfrm>
            <a:off x="5706292" y="4052246"/>
            <a:ext cx="648570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</a:t>
            </a:r>
            <a:r>
              <a:rPr lang="ko-KR" altLang="en-US" sz="2500" b="1" dirty="0">
                <a:solidFill>
                  <a:schemeClr val="bg1"/>
                </a:solidFill>
              </a:rPr>
              <a:t>원본 </a:t>
            </a:r>
            <a:r>
              <a:rPr lang="en-US" altLang="ko-KR" sz="2500" b="1" dirty="0">
                <a:solidFill>
                  <a:schemeClr val="bg1"/>
                </a:solidFill>
              </a:rPr>
              <a:t>1: </a:t>
            </a:r>
            <a:r>
              <a:rPr lang="ko-KR" altLang="en-US" sz="2500" b="1" dirty="0">
                <a:solidFill>
                  <a:schemeClr val="bg1"/>
                </a:solidFill>
              </a:rPr>
              <a:t>참조 </a:t>
            </a:r>
            <a:r>
              <a:rPr lang="en-US" altLang="ko-KR" sz="2500" b="1" dirty="0">
                <a:solidFill>
                  <a:schemeClr val="bg1"/>
                </a:solidFill>
              </a:rPr>
              <a:t>2: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171112D-1D9F-455A-9B62-20E7A28EFC5B}"/>
              </a:ext>
            </a:extLst>
          </p:cNvPr>
          <p:cNvSpPr txBox="1"/>
          <p:nvPr/>
        </p:nvSpPr>
        <p:spPr>
          <a:xfrm>
            <a:off x="5698931" y="5254400"/>
            <a:ext cx="648570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스타일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</a:t>
            </a:r>
            <a:r>
              <a:rPr lang="ko-KR" altLang="en-US" sz="2500" b="1" dirty="0">
                <a:solidFill>
                  <a:schemeClr val="bg1"/>
                </a:solidFill>
              </a:rPr>
              <a:t>원본 </a:t>
            </a:r>
            <a:r>
              <a:rPr lang="en-US" altLang="ko-KR" sz="2500" b="1" dirty="0">
                <a:solidFill>
                  <a:schemeClr val="bg1"/>
                </a:solidFill>
              </a:rPr>
              <a:t>1: </a:t>
            </a:r>
            <a:r>
              <a:rPr lang="ko-KR" altLang="en-US" sz="2500" b="1" dirty="0">
                <a:solidFill>
                  <a:schemeClr val="bg1"/>
                </a:solidFill>
              </a:rPr>
              <a:t>참조 </a:t>
            </a:r>
            <a:r>
              <a:rPr lang="en-US" altLang="ko-KR" sz="2500" b="1" dirty="0">
                <a:solidFill>
                  <a:schemeClr val="bg1"/>
                </a:solidFill>
              </a:rPr>
              <a:t>2: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변위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540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 사전정보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523874" y="1714104"/>
            <a:ext cx="11668124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게티스가</a:t>
            </a:r>
            <a:r>
              <a:rPr lang="ko-KR" altLang="en-US" sz="2500" b="1" dirty="0">
                <a:solidFill>
                  <a:schemeClr val="bg1"/>
                </a:solidFill>
              </a:rPr>
              <a:t> 소개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본 예제는 </a:t>
            </a:r>
            <a:r>
              <a:rPr lang="ko-KR" altLang="en-US" sz="2500" b="1" dirty="0" err="1">
                <a:solidFill>
                  <a:schemeClr val="bg1"/>
                </a:solidFill>
              </a:rPr>
              <a:t>게티스의</a:t>
            </a:r>
            <a:r>
              <a:rPr lang="ko-KR" altLang="en-US" sz="2500" b="1" dirty="0">
                <a:solidFill>
                  <a:schemeClr val="bg1"/>
                </a:solidFill>
              </a:rPr>
              <a:t> 논문에 따라 작성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게티스의</a:t>
            </a:r>
            <a:r>
              <a:rPr lang="ko-KR" altLang="en-US" sz="2500" b="1" dirty="0">
                <a:solidFill>
                  <a:schemeClr val="bg1"/>
                </a:solidFill>
              </a:rPr>
              <a:t> 논문에서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알고리즘을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L-BFGS(Limited-memory </a:t>
            </a:r>
            <a:r>
              <a:rPr lang="en-US" altLang="ko-KR" sz="2500" b="1" dirty="0" err="1">
                <a:solidFill>
                  <a:schemeClr val="bg1"/>
                </a:solidFill>
              </a:rPr>
              <a:t>Broyden</a:t>
            </a:r>
            <a:r>
              <a:rPr lang="en-US" altLang="ko-KR" sz="2500" b="1" dirty="0">
                <a:solidFill>
                  <a:schemeClr val="bg1"/>
                </a:solidFill>
              </a:rPr>
              <a:t>-Fletcher-Goldfarb-</a:t>
            </a:r>
            <a:r>
              <a:rPr lang="en-US" altLang="ko-KR" sz="2500" b="1" dirty="0" err="1">
                <a:solidFill>
                  <a:schemeClr val="bg1"/>
                </a:solidFill>
              </a:rPr>
              <a:t>Shanno</a:t>
            </a:r>
            <a:r>
              <a:rPr lang="en-US" altLang="ko-KR" sz="2500" b="1" dirty="0">
                <a:solidFill>
                  <a:schemeClr val="bg1"/>
                </a:solidFill>
              </a:rPr>
              <a:t>) 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제한된 메모리 공간에서 구현한 알고리즘 연구자들의 이름을 딴 알고리즘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사용 조건이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행렬을 계산하거나 저장하기 위한 비용이 합리적이지 않을 경우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밀도가 높은 </a:t>
            </a:r>
            <a:r>
              <a:rPr lang="en-US" altLang="ko-KR" sz="2500" b="1" dirty="0" err="1">
                <a:solidFill>
                  <a:schemeClr val="bg1"/>
                </a:solidFill>
              </a:rPr>
              <a:t>n×n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행렬을 저장하는 대신 </a:t>
            </a:r>
            <a:r>
              <a:rPr lang="en-US" altLang="ko-KR" sz="2500" b="1" dirty="0">
                <a:solidFill>
                  <a:schemeClr val="bg1"/>
                </a:solidFill>
              </a:rPr>
              <a:t>n</a:t>
            </a:r>
            <a:r>
              <a:rPr lang="ko-KR" altLang="en-US" sz="2500" b="1" dirty="0">
                <a:solidFill>
                  <a:schemeClr val="bg1"/>
                </a:solidFill>
              </a:rPr>
              <a:t>차원의 벡터 몇 </a:t>
            </a:r>
            <a:r>
              <a:rPr lang="ko-KR" altLang="en-US" sz="2500" b="1" dirty="0" err="1">
                <a:solidFill>
                  <a:schemeClr val="bg1"/>
                </a:solidFill>
              </a:rPr>
              <a:t>개만을</a:t>
            </a:r>
            <a:r>
              <a:rPr lang="ko-KR" altLang="en-US" sz="2500" b="1" dirty="0">
                <a:solidFill>
                  <a:schemeClr val="bg1"/>
                </a:solidFill>
              </a:rPr>
              <a:t> 유지하여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행렬을 추정하는 방식이다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2096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 사전정보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523876" y="2123658"/>
            <a:ext cx="11668124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L-BFGS</a:t>
            </a:r>
            <a:r>
              <a:rPr lang="ko-KR" altLang="en-US" sz="2500" b="1" dirty="0">
                <a:solidFill>
                  <a:schemeClr val="bg1"/>
                </a:solidFill>
              </a:rPr>
              <a:t>알고리즘의 조건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 err="1">
                <a:solidFill>
                  <a:schemeClr val="bg1"/>
                </a:solidFill>
              </a:rPr>
              <a:t>손실값과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그래디언트값을</a:t>
            </a:r>
            <a:r>
              <a:rPr lang="ko-KR" altLang="en-US" sz="2500" b="1" dirty="0">
                <a:solidFill>
                  <a:schemeClr val="bg1"/>
                </a:solidFill>
              </a:rPr>
              <a:t> 별개의 함수로 전달해야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함수는 </a:t>
            </a:r>
            <a:r>
              <a:rPr lang="en-US" altLang="ko-KR" sz="2500" b="1" dirty="0">
                <a:solidFill>
                  <a:schemeClr val="bg1"/>
                </a:solidFill>
              </a:rPr>
              <a:t>3D</a:t>
            </a:r>
            <a:r>
              <a:rPr lang="ko-KR" altLang="en-US" sz="2500" b="1" dirty="0">
                <a:solidFill>
                  <a:schemeClr val="bg1"/>
                </a:solidFill>
              </a:rPr>
              <a:t>배열이 아닌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차원 벡터만 처리할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손실과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500" b="1" dirty="0">
                <a:solidFill>
                  <a:schemeClr val="bg1"/>
                </a:solidFill>
              </a:rPr>
              <a:t> 따로 계산하는 것은 비효율적이다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중복되는 계산이 많기 때문인데 </a:t>
            </a:r>
            <a:r>
              <a:rPr lang="en-US" altLang="ko-KR" sz="2500" b="1" dirty="0">
                <a:solidFill>
                  <a:schemeClr val="bg1"/>
                </a:solidFill>
              </a:rPr>
              <a:t>2</a:t>
            </a:r>
            <a:r>
              <a:rPr lang="ko-KR" altLang="en-US" sz="2500" b="1" dirty="0" err="1">
                <a:solidFill>
                  <a:schemeClr val="bg1"/>
                </a:solidFill>
              </a:rPr>
              <a:t>배가량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느려지기</a:t>
            </a:r>
            <a:r>
              <a:rPr lang="ko-KR" altLang="en-US" sz="2500" b="1" dirty="0">
                <a:solidFill>
                  <a:schemeClr val="bg1"/>
                </a:solidFill>
              </a:rPr>
              <a:t>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이를 피하고자 </a:t>
            </a:r>
            <a:r>
              <a:rPr lang="en-US" altLang="ko-KR" sz="2500" b="1" dirty="0">
                <a:solidFill>
                  <a:schemeClr val="bg1"/>
                </a:solidFill>
              </a:rPr>
              <a:t>Evaluator </a:t>
            </a:r>
            <a:r>
              <a:rPr lang="ko-KR" altLang="en-US" sz="2500" b="1" dirty="0">
                <a:solidFill>
                  <a:schemeClr val="bg1"/>
                </a:solidFill>
              </a:rPr>
              <a:t>클래스를 정의한다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91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291408" y="1492716"/>
            <a:ext cx="676483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손실에 대해 생성된 이미지의 </a:t>
            </a:r>
            <a:r>
              <a:rPr lang="en-US" altLang="ko-KR" sz="2500" b="1" dirty="0">
                <a:solidFill>
                  <a:schemeClr val="bg1"/>
                </a:solidFill>
              </a:rPr>
              <a:t>grads </a:t>
            </a:r>
            <a:r>
              <a:rPr lang="ko-KR" altLang="en-US" sz="2500" b="1" dirty="0">
                <a:solidFill>
                  <a:schemeClr val="bg1"/>
                </a:solidFill>
              </a:rPr>
              <a:t>값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 된 </a:t>
            </a:r>
            <a:r>
              <a:rPr lang="en-US" altLang="ko-KR" sz="2500" b="1" dirty="0">
                <a:solidFill>
                  <a:schemeClr val="bg1"/>
                </a:solidFill>
              </a:rPr>
              <a:t>grads</a:t>
            </a:r>
            <a:r>
              <a:rPr lang="ko-KR" altLang="en-US" sz="2500" b="1" dirty="0">
                <a:solidFill>
                  <a:schemeClr val="bg1"/>
                </a:solidFill>
              </a:rPr>
              <a:t>값을 계산하는 함수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5290611" y="2964841"/>
            <a:ext cx="690138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손실과 미분 변수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DDB6943-DDE3-49EB-A03D-17888E9BE145}"/>
              </a:ext>
            </a:extLst>
          </p:cNvPr>
          <p:cNvSpPr txBox="1"/>
          <p:nvPr/>
        </p:nvSpPr>
        <p:spPr>
          <a:xfrm>
            <a:off x="5290609" y="3632699"/>
            <a:ext cx="690138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Loss</a:t>
            </a:r>
            <a:r>
              <a:rPr lang="ko-KR" altLang="en-US" sz="2500" b="1" dirty="0">
                <a:solidFill>
                  <a:schemeClr val="bg1"/>
                </a:solidFill>
              </a:rPr>
              <a:t> 반환 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 </a:t>
            </a:r>
            <a:r>
              <a:rPr lang="en-US" altLang="ko-KR" sz="2500" b="1" dirty="0" err="1">
                <a:solidFill>
                  <a:schemeClr val="bg1"/>
                </a:solidFill>
              </a:rPr>
              <a:t>x.reshape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loss </a:t>
            </a:r>
            <a:r>
              <a:rPr lang="ko-KR" altLang="en-US" sz="2500" b="1" dirty="0">
                <a:solidFill>
                  <a:schemeClr val="bg1"/>
                </a:solidFill>
              </a:rPr>
              <a:t>값 </a:t>
            </a:r>
            <a:r>
              <a:rPr lang="en-US" altLang="ko-KR" sz="2500" b="1" dirty="0">
                <a:solidFill>
                  <a:schemeClr val="bg1"/>
                </a:solidFill>
              </a:rPr>
              <a:t>/ 1: grad </a:t>
            </a:r>
            <a:r>
              <a:rPr lang="ko-KR" altLang="en-US" sz="2500" b="1" dirty="0">
                <a:solidFill>
                  <a:schemeClr val="bg1"/>
                </a:solidFill>
              </a:rPr>
              <a:t>값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171112D-1D9F-455A-9B62-20E7A28EFC5B}"/>
              </a:ext>
            </a:extLst>
          </p:cNvPr>
          <p:cNvSpPr txBox="1"/>
          <p:nvPr/>
        </p:nvSpPr>
        <p:spPr>
          <a:xfrm>
            <a:off x="5335375" y="5303984"/>
            <a:ext cx="685662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Grad</a:t>
            </a:r>
            <a:r>
              <a:rPr lang="ko-KR" altLang="en-US" sz="2500" b="1" dirty="0">
                <a:solidFill>
                  <a:schemeClr val="bg1"/>
                </a:solidFill>
              </a:rPr>
              <a:t> 반환 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클래스 내 </a:t>
            </a:r>
            <a:r>
              <a:rPr lang="en-US" altLang="ko-KR" sz="2500" b="1" dirty="0">
                <a:solidFill>
                  <a:schemeClr val="bg1"/>
                </a:solidFill>
              </a:rPr>
              <a:t>loss, grad </a:t>
            </a:r>
            <a:r>
              <a:rPr lang="ko-KR" altLang="en-US" sz="2500" b="1" dirty="0">
                <a:solidFill>
                  <a:schemeClr val="bg1"/>
                </a:solidFill>
              </a:rPr>
              <a:t>초기화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4E5DF1-C7F3-482D-A19B-132867294EC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411" y="1492716"/>
            <a:ext cx="4734586" cy="522042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78412" y="1505267"/>
            <a:ext cx="4734586" cy="9600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A96BFEA-3E7E-4F5C-BF6E-D12073358A38}"/>
              </a:ext>
            </a:extLst>
          </p:cNvPr>
          <p:cNvSpPr/>
          <p:nvPr/>
        </p:nvSpPr>
        <p:spPr>
          <a:xfrm>
            <a:off x="556025" y="2992028"/>
            <a:ext cx="3815950" cy="5607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5EBEA2A-1788-4B64-A75D-5A062B872233}"/>
              </a:ext>
            </a:extLst>
          </p:cNvPr>
          <p:cNvSpPr/>
          <p:nvPr/>
        </p:nvSpPr>
        <p:spPr>
          <a:xfrm>
            <a:off x="278411" y="2688349"/>
            <a:ext cx="4734586" cy="3657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183850F-A6DF-43A7-9C0F-F07AB852C7B0}"/>
              </a:ext>
            </a:extLst>
          </p:cNvPr>
          <p:cNvSpPr/>
          <p:nvPr/>
        </p:nvSpPr>
        <p:spPr>
          <a:xfrm>
            <a:off x="556026" y="3671380"/>
            <a:ext cx="3815950" cy="153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DF00316-6C56-4221-81F6-BC918C44BD76}"/>
              </a:ext>
            </a:extLst>
          </p:cNvPr>
          <p:cNvSpPr/>
          <p:nvPr/>
        </p:nvSpPr>
        <p:spPr>
          <a:xfrm>
            <a:off x="871045" y="4004325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35BF341-8633-4861-8E99-6055FA0CADB8}"/>
              </a:ext>
            </a:extLst>
          </p:cNvPr>
          <p:cNvSpPr/>
          <p:nvPr/>
        </p:nvSpPr>
        <p:spPr>
          <a:xfrm>
            <a:off x="556026" y="5303984"/>
            <a:ext cx="3815950" cy="1041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A404ED9-582B-4F80-B198-AB4A0CF53CCA}"/>
              </a:ext>
            </a:extLst>
          </p:cNvPr>
          <p:cNvSpPr/>
          <p:nvPr/>
        </p:nvSpPr>
        <p:spPr>
          <a:xfrm>
            <a:off x="871045" y="4337270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99C0ACB-28D3-4316-831A-5790948106CC}"/>
              </a:ext>
            </a:extLst>
          </p:cNvPr>
          <p:cNvSpPr/>
          <p:nvPr/>
        </p:nvSpPr>
        <p:spPr>
          <a:xfrm>
            <a:off x="871045" y="5805650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157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7015361" y="1603554"/>
            <a:ext cx="517663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입력을 위한 </a:t>
            </a:r>
            <a:r>
              <a:rPr lang="en-US" altLang="ko-KR" sz="2500" b="1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7015361" y="2742070"/>
            <a:ext cx="517663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</a:rPr>
              <a:t>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loss, </a:t>
            </a:r>
            <a:r>
              <a:rPr lang="ko-KR" altLang="en-US" sz="2500" b="1" dirty="0">
                <a:solidFill>
                  <a:schemeClr val="bg1"/>
                </a:solidFill>
              </a:rPr>
              <a:t>입력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grads </a:t>
            </a:r>
            <a:r>
              <a:rPr lang="ko-KR" altLang="en-US" sz="2500" b="1" dirty="0">
                <a:solidFill>
                  <a:schemeClr val="bg1"/>
                </a:solidFill>
              </a:rPr>
              <a:t>따로 전달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DDB6943-DDE3-49EB-A03D-17888E9BE145}"/>
              </a:ext>
            </a:extLst>
          </p:cNvPr>
          <p:cNvSpPr txBox="1"/>
          <p:nvPr/>
        </p:nvSpPr>
        <p:spPr>
          <a:xfrm>
            <a:off x="7015361" y="3880586"/>
            <a:ext cx="517663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저장을 위해 복사 및 </a:t>
            </a:r>
            <a:r>
              <a:rPr lang="en-US" altLang="ko-KR" sz="2500" b="1" dirty="0">
                <a:solidFill>
                  <a:schemeClr val="bg1"/>
                </a:solidFill>
              </a:rPr>
              <a:t>reshape</a:t>
            </a: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171112D-1D9F-455A-9B62-20E7A28EFC5B}"/>
              </a:ext>
            </a:extLst>
          </p:cNvPr>
          <p:cNvSpPr txBox="1"/>
          <p:nvPr/>
        </p:nvSpPr>
        <p:spPr>
          <a:xfrm>
            <a:off x="7015361" y="5019102"/>
            <a:ext cx="517663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저장할 파일명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B917D41-1D4F-4C8E-B5E8-48155FCBE0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40" y="1603554"/>
            <a:ext cx="6506483" cy="42773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64176" y="3184577"/>
            <a:ext cx="6506482" cy="299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A96BFEA-3E7E-4F5C-BF6E-D12073358A38}"/>
              </a:ext>
            </a:extLst>
          </p:cNvPr>
          <p:cNvSpPr/>
          <p:nvPr/>
        </p:nvSpPr>
        <p:spPr>
          <a:xfrm>
            <a:off x="555876" y="4623449"/>
            <a:ext cx="381595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5EBEA2A-1788-4B64-A75D-5A062B872233}"/>
              </a:ext>
            </a:extLst>
          </p:cNvPr>
          <p:cNvSpPr/>
          <p:nvPr/>
        </p:nvSpPr>
        <p:spPr>
          <a:xfrm>
            <a:off x="555875" y="3968024"/>
            <a:ext cx="6205043" cy="320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99C0ACB-28D3-4316-831A-5790948106CC}"/>
              </a:ext>
            </a:extLst>
          </p:cNvPr>
          <p:cNvSpPr/>
          <p:nvPr/>
        </p:nvSpPr>
        <p:spPr>
          <a:xfrm>
            <a:off x="558360" y="4954648"/>
            <a:ext cx="3813466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D6F7AD0-D849-49F8-9270-92B56DBA2EAB}"/>
              </a:ext>
            </a:extLst>
          </p:cNvPr>
          <p:cNvSpPr/>
          <p:nvPr/>
        </p:nvSpPr>
        <p:spPr>
          <a:xfrm>
            <a:off x="2757488" y="3966392"/>
            <a:ext cx="1054990" cy="19396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9BC91A3-09F9-42CE-88D5-AD3555B167F0}"/>
              </a:ext>
            </a:extLst>
          </p:cNvPr>
          <p:cNvSpPr/>
          <p:nvPr/>
        </p:nvSpPr>
        <p:spPr>
          <a:xfrm>
            <a:off x="3865932" y="4001013"/>
            <a:ext cx="147638" cy="1476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F6519CC7-4209-4B9E-9785-2EBC5675E578}"/>
              </a:ext>
            </a:extLst>
          </p:cNvPr>
          <p:cNvSpPr/>
          <p:nvPr/>
        </p:nvSpPr>
        <p:spPr>
          <a:xfrm>
            <a:off x="3204548" y="4132083"/>
            <a:ext cx="1212664" cy="19650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2B17773-B31F-42A5-9A51-77E015DBCE0F}"/>
              </a:ext>
            </a:extLst>
          </p:cNvPr>
          <p:cNvSpPr/>
          <p:nvPr/>
        </p:nvSpPr>
        <p:spPr>
          <a:xfrm>
            <a:off x="4371826" y="4127666"/>
            <a:ext cx="776118" cy="22218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6799B04F-4967-423C-A7AC-13C409A23064}"/>
              </a:ext>
            </a:extLst>
          </p:cNvPr>
          <p:cNvCxnSpPr>
            <a:stCxn id="12" idx="0"/>
          </p:cNvCxnSpPr>
          <p:nvPr/>
        </p:nvCxnSpPr>
        <p:spPr>
          <a:xfrm>
            <a:off x="3519055" y="3184577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xmlns="" id="{11BAD622-54DA-4286-8947-84E44549FC7D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4691321" y="860537"/>
            <a:ext cx="1150136" cy="349794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BB9E3A03-B244-421E-BB26-9F62B6B47104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6760918" y="3172957"/>
            <a:ext cx="254443" cy="95536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xmlns="" id="{248993A4-1CBD-4204-9BF6-F28C4A600359}"/>
              </a:ext>
            </a:extLst>
          </p:cNvPr>
          <p:cNvCxnSpPr>
            <a:cxnSpLocks/>
          </p:cNvCxnSpPr>
          <p:nvPr/>
        </p:nvCxnSpPr>
        <p:spPr>
          <a:xfrm flipV="1">
            <a:off x="4380832" y="4460691"/>
            <a:ext cx="2634529" cy="34558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311C6A9F-9002-45A7-B796-6C83E54DE47F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380827" y="5119424"/>
            <a:ext cx="2634534" cy="33056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911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결과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171112D-1D9F-455A-9B62-20E7A28EFC5B}"/>
              </a:ext>
            </a:extLst>
          </p:cNvPr>
          <p:cNvSpPr txBox="1"/>
          <p:nvPr/>
        </p:nvSpPr>
        <p:spPr>
          <a:xfrm>
            <a:off x="1671782" y="5602878"/>
            <a:ext cx="105202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500" b="1" dirty="0">
                <a:solidFill>
                  <a:schemeClr val="bg1"/>
                </a:solidFill>
              </a:rPr>
              <a:t> 통해 </a:t>
            </a:r>
            <a:r>
              <a:rPr lang="ko-KR" altLang="en-US" sz="2500" b="1" dirty="0" err="1">
                <a:solidFill>
                  <a:schemeClr val="bg1"/>
                </a:solidFill>
              </a:rPr>
              <a:t>손실값이</a:t>
            </a:r>
            <a:r>
              <a:rPr lang="ko-KR" altLang="en-US" sz="2500" b="1" dirty="0">
                <a:solidFill>
                  <a:schemeClr val="bg1"/>
                </a:solidFill>
              </a:rPr>
              <a:t> 점점 줄어듦을 확인할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42C04F-C820-4D41-9AE5-ED45370A49B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0843" y="1809524"/>
            <a:ext cx="3772426" cy="32389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700800" y="1985301"/>
            <a:ext cx="855200" cy="15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46956B3-E1DA-4182-99C7-168A8930F4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7814" y="1752366"/>
            <a:ext cx="3829584" cy="3353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38BF307-51D3-414A-BEFE-B998B76DFD23}"/>
              </a:ext>
            </a:extLst>
          </p:cNvPr>
          <p:cNvSpPr/>
          <p:nvPr/>
        </p:nvSpPr>
        <p:spPr>
          <a:xfrm>
            <a:off x="7231235" y="4524887"/>
            <a:ext cx="855200" cy="15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818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결과화면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40007F-26BD-4BF0-90C3-9A149BB059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37" y="1608326"/>
            <a:ext cx="5819775" cy="23336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27AE7DF-7B9E-4F46-BDA3-B9D4B2CA861D}"/>
              </a:ext>
            </a:extLst>
          </p:cNvPr>
          <p:cNvCxnSpPr/>
          <p:nvPr/>
        </p:nvCxnSpPr>
        <p:spPr>
          <a:xfrm>
            <a:off x="1671781" y="2372964"/>
            <a:ext cx="11822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4C929279-8BD3-4F43-A050-74CBF5287343}"/>
              </a:ext>
            </a:extLst>
          </p:cNvPr>
          <p:cNvCxnSpPr>
            <a:cxnSpLocks/>
          </p:cNvCxnSpPr>
          <p:nvPr/>
        </p:nvCxnSpPr>
        <p:spPr>
          <a:xfrm>
            <a:off x="1671781" y="3033364"/>
            <a:ext cx="17826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39D71FD8-0078-4A6A-B1AC-CF4C5D953215}"/>
              </a:ext>
            </a:extLst>
          </p:cNvPr>
          <p:cNvCxnSpPr>
            <a:cxnSpLocks/>
          </p:cNvCxnSpPr>
          <p:nvPr/>
        </p:nvCxnSpPr>
        <p:spPr>
          <a:xfrm>
            <a:off x="1080654" y="3679909"/>
            <a:ext cx="23091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42AE546-74BC-44AC-881D-1F8D9514905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2908" y="3318161"/>
            <a:ext cx="8420100" cy="27336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8270BD4C-DA0C-4706-BA4E-9AED15F56FD0}"/>
              </a:ext>
            </a:extLst>
          </p:cNvPr>
          <p:cNvCxnSpPr/>
          <p:nvPr/>
        </p:nvCxnSpPr>
        <p:spPr>
          <a:xfrm>
            <a:off x="7897090" y="3318161"/>
            <a:ext cx="0" cy="27336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797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구현하기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459239"/>
            <a:ext cx="12191999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결론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알고리즘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작고 빠른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사용가능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느리지만 간단한 변환을 수행하기 때문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고정된 스타일 참조 이미지에 대해 입력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출력 훈련 샘플을 많이 생성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변환을 학습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적절한 양의 훈련데이터를 의미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어떤 이미지가 주어졌을 때 빠르게 스타일 변환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297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8.3.4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콘텐츠를</a:t>
            </a:r>
            <a:r>
              <a:rPr lang="ko-KR" altLang="en-US" sz="2500" b="1" dirty="0">
                <a:solidFill>
                  <a:schemeClr val="bg1"/>
                </a:solidFill>
              </a:rPr>
              <a:t> 보존하면서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스타일을 적용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새로운 이미지를 만드는 방법이다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상위층의</a:t>
            </a:r>
            <a:r>
              <a:rPr lang="ko-KR" altLang="en-US" sz="2500" b="1" dirty="0">
                <a:solidFill>
                  <a:schemeClr val="bg1"/>
                </a:solidFill>
              </a:rPr>
              <a:t> 활성화로부터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스타일은 여러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층의 활성화 안의 특성의 상관관계에서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얻을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손실함수 정의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손실 최적화를 통해 구현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10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1692" y="836713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&lt;</a:t>
            </a:r>
            <a:r>
              <a:rPr lang="ko-KR" altLang="en-US" sz="3600" b="1" dirty="0">
                <a:solidFill>
                  <a:schemeClr val="bg1"/>
                </a:solidFill>
              </a:rPr>
              <a:t>오토인코더란</a:t>
            </a:r>
            <a:r>
              <a:rPr lang="en-US" altLang="ko-KR" sz="3600" b="1" dirty="0">
                <a:solidFill>
                  <a:schemeClr val="bg1"/>
                </a:solidFill>
              </a:rPr>
              <a:t>?&gt;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t1.daumcdn.net/cfile/tistory/996C93475BDC97C0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7702" y="1556792"/>
            <a:ext cx="4737101" cy="33432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43606" y="5085185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단순히 입력을 출력으로 내보내는 신경망이지만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네트워크 입력에 </a:t>
            </a:r>
            <a:r>
              <a:rPr lang="ko-KR" altLang="en-US" dirty="0" err="1">
                <a:solidFill>
                  <a:schemeClr val="bg1"/>
                </a:solidFill>
              </a:rPr>
              <a:t>여러가지</a:t>
            </a:r>
            <a:r>
              <a:rPr lang="ko-KR" altLang="en-US" dirty="0">
                <a:solidFill>
                  <a:schemeClr val="bg1"/>
                </a:solidFill>
              </a:rPr>
              <a:t> 방법으로 제약을 줌으로써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바로 출력으로 내보내지 못하게 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 </a:t>
            </a:r>
            <a:r>
              <a:rPr lang="ko-KR" altLang="en-US" dirty="0">
                <a:solidFill>
                  <a:schemeClr val="bg1"/>
                </a:solidFill>
              </a:rPr>
              <a:t>입력 데이터에 일부러 </a:t>
            </a:r>
            <a:r>
              <a:rPr lang="ko-KR" altLang="en-US" dirty="0" err="1">
                <a:solidFill>
                  <a:schemeClr val="bg1"/>
                </a:solidFill>
              </a:rPr>
              <a:t>노이즈</a:t>
            </a:r>
            <a:r>
              <a:rPr lang="ko-KR" altLang="en-US" dirty="0">
                <a:solidFill>
                  <a:schemeClr val="bg1"/>
                </a:solidFill>
              </a:rPr>
              <a:t> 추가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079776" y="443711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9989" y="443711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350" y="4437113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입력을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내부표현으로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42229" y="443711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내부표현을 출력으로 반환</a:t>
            </a:r>
          </a:p>
        </p:txBody>
      </p:sp>
      <p:sp>
        <p:nvSpPr>
          <p:cNvPr id="13" name="아래쪽 화살표 12"/>
          <p:cNvSpPr/>
          <p:nvPr/>
        </p:nvSpPr>
        <p:spPr>
          <a:xfrm rot="5400000">
            <a:off x="3563719" y="4449114"/>
            <a:ext cx="360040" cy="480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728181" y="4509120"/>
            <a:ext cx="38404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1.3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출력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E6D46BC4-733A-49D2-92C4-00657D4980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" y="1317258"/>
            <a:ext cx="11721101" cy="12055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6E70CBE-BDB4-42AB-97E7-F2FCED9647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200" y="3169435"/>
            <a:ext cx="11721101" cy="13023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12E8457-857D-46E2-8709-236FFEF72FF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99" y="5040540"/>
            <a:ext cx="11721102" cy="746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03200" y="579969"/>
            <a:ext cx="12612913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출력마다 다른 손실 함수를 지정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값 합치기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4173D6F-CFA5-4E30-8477-91287170C632}"/>
              </a:ext>
            </a:extLst>
          </p:cNvPr>
          <p:cNvSpPr txBox="1"/>
          <p:nvPr/>
        </p:nvSpPr>
        <p:spPr>
          <a:xfrm>
            <a:off x="203199" y="2531277"/>
            <a:ext cx="12612913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값 불균형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설정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91B8933-5226-4734-BDCB-44D5C01BB31F}"/>
              </a:ext>
            </a:extLst>
          </p:cNvPr>
          <p:cNvSpPr txBox="1"/>
          <p:nvPr/>
        </p:nvSpPr>
        <p:spPr>
          <a:xfrm>
            <a:off x="203198" y="4335144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10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1424" y="1654584"/>
            <a:ext cx="3153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    변이형 오토인코더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V</a:t>
            </a:r>
            <a:r>
              <a:rPr lang="en-US" altLang="ko-KR" b="1" dirty="0" err="1">
                <a:solidFill>
                  <a:schemeClr val="bg1"/>
                </a:solidFill>
              </a:rPr>
              <a:t>ariational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A</a:t>
            </a:r>
            <a:r>
              <a:rPr lang="en-US" altLang="ko-KR" b="1" dirty="0" err="1">
                <a:solidFill>
                  <a:schemeClr val="bg1"/>
                </a:solidFill>
              </a:rPr>
              <a:t>uto</a:t>
            </a:r>
            <a:r>
              <a:rPr lang="en-US" altLang="ko-KR" b="1" dirty="0" err="1">
                <a:solidFill>
                  <a:srgbClr val="FF0000"/>
                </a:solidFill>
              </a:rPr>
              <a:t>E</a:t>
            </a:r>
            <a:r>
              <a:rPr lang="en-US" altLang="ko-KR" b="1" dirty="0" err="1">
                <a:solidFill>
                  <a:schemeClr val="bg1"/>
                </a:solidFill>
              </a:rPr>
              <a:t>ncoders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6951" y="1683911"/>
            <a:ext cx="39957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    적대적 생성 네트워크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G</a:t>
            </a:r>
            <a:r>
              <a:rPr lang="en-US" altLang="ko-KR" b="1" dirty="0">
                <a:solidFill>
                  <a:schemeClr val="bg1"/>
                </a:solidFill>
              </a:rPr>
              <a:t>enerative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en-US" altLang="ko-KR" b="1" dirty="0">
                <a:solidFill>
                  <a:schemeClr val="bg1"/>
                </a:solidFill>
              </a:rPr>
              <a:t>dversarial </a:t>
            </a:r>
            <a:r>
              <a:rPr lang="en-US" altLang="ko-KR" b="1" dirty="0">
                <a:solidFill>
                  <a:srgbClr val="FF0000"/>
                </a:solidFill>
              </a:rPr>
              <a:t>N</a:t>
            </a:r>
            <a:r>
              <a:rPr lang="en-US" altLang="ko-KR" b="1" dirty="0">
                <a:solidFill>
                  <a:schemeClr val="bg1"/>
                </a:solidFill>
              </a:rPr>
              <a:t>etworks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2607622"/>
            <a:ext cx="5394063" cy="1946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5" y="2511263"/>
            <a:ext cx="3936200" cy="22164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64345" y="5418802"/>
            <a:ext cx="8448939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5574" y="5661248"/>
            <a:ext cx="607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새로운 이미지나 변형된 이미지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" y="598981"/>
            <a:ext cx="8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8.4.1 </a:t>
            </a:r>
            <a:r>
              <a:rPr lang="ko-KR" altLang="en-US" dirty="0">
                <a:solidFill>
                  <a:schemeClr val="bg1"/>
                </a:solidFill>
              </a:rPr>
              <a:t>이미지의 잠재 공간에서 </a:t>
            </a:r>
            <a:r>
              <a:rPr lang="ko-KR" altLang="en-US" dirty="0" err="1">
                <a:solidFill>
                  <a:schemeClr val="bg1"/>
                </a:solidFill>
              </a:rPr>
              <a:t>샘플링하기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36912"/>
            <a:ext cx="7872875" cy="372785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1007435" y="1017782"/>
            <a:ext cx="7882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잠재공간의 벡터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눈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입술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머리모양 등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 하나를 </a:t>
            </a:r>
            <a:r>
              <a:rPr lang="ko-KR" altLang="en-US" sz="2400" b="1" dirty="0" err="1">
                <a:solidFill>
                  <a:schemeClr val="bg1"/>
                </a:solidFill>
              </a:rPr>
              <a:t>입력받아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이미지로 출력하는 모듈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=GAN? </a:t>
            </a:r>
            <a:r>
              <a:rPr lang="ko-KR" altLang="en-US" sz="2400" b="1" dirty="0" err="1">
                <a:solidFill>
                  <a:srgbClr val="FF0000"/>
                </a:solidFill>
              </a:rPr>
              <a:t>생성자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=VAE? </a:t>
            </a:r>
            <a:r>
              <a:rPr lang="ko-KR" altLang="en-US" sz="2400" b="1" dirty="0" err="1">
                <a:solidFill>
                  <a:srgbClr val="FF0000"/>
                </a:solidFill>
              </a:rPr>
              <a:t>디코더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5947" y="4941168"/>
            <a:ext cx="11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GAN/VAE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99" y="2204864"/>
            <a:ext cx="9339027" cy="393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3552" y="759542"/>
            <a:ext cx="68916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</a:t>
            </a:r>
            <a:r>
              <a:rPr lang="en-US" altLang="ko-KR" sz="3200" b="1" dirty="0">
                <a:solidFill>
                  <a:schemeClr val="bg1"/>
                </a:solidFill>
              </a:rPr>
              <a:t>VAE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찡그린표정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웃는표정</a:t>
            </a:r>
            <a:r>
              <a:rPr lang="ko-KR" altLang="en-US" dirty="0">
                <a:solidFill>
                  <a:schemeClr val="bg1"/>
                </a:solidFill>
              </a:rPr>
              <a:t> 등 표정이 연속적으로 바뀌는 사진 잘 만듦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이미지가 별로 진짜 같지는 않음 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8189" y="908721"/>
            <a:ext cx="65678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GAN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실제같은</a:t>
            </a:r>
            <a:r>
              <a:rPr lang="ko-KR" altLang="en-US" dirty="0">
                <a:solidFill>
                  <a:schemeClr val="bg1"/>
                </a:solidFill>
              </a:rPr>
              <a:t> 사진 잘 만듦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똑같은 사람인데 표정만 바뀌는 연속적인 사진 잘 </a:t>
            </a:r>
            <a:r>
              <a:rPr lang="ko-KR" altLang="en-US" dirty="0" err="1">
                <a:solidFill>
                  <a:schemeClr val="bg1"/>
                </a:solidFill>
              </a:rPr>
              <a:t>못만듦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progressive gan 이미지 검색결과&quot;"/>
          <p:cNvPicPr>
            <a:picLocks noChangeAspect="1" noChangeArrowheads="1"/>
          </p:cNvPicPr>
          <p:nvPr/>
        </p:nvPicPr>
        <p:blipFill>
          <a:blip r:embed="rId4" cstate="print"/>
          <a:srcRect r="-1681" b="13223"/>
          <a:stretch>
            <a:fillRect/>
          </a:stretch>
        </p:blipFill>
        <p:spPr bwMode="auto">
          <a:xfrm>
            <a:off x="1487488" y="2617660"/>
            <a:ext cx="9705091" cy="3489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598981"/>
            <a:ext cx="8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8.4.2 </a:t>
            </a:r>
            <a:r>
              <a:rPr lang="ko-KR" altLang="en-US" dirty="0">
                <a:solidFill>
                  <a:schemeClr val="bg1"/>
                </a:solidFill>
              </a:rPr>
              <a:t>이미지 변형을 위한 </a:t>
            </a:r>
            <a:r>
              <a:rPr lang="ko-KR" altLang="en-US" dirty="0" err="1">
                <a:solidFill>
                  <a:schemeClr val="bg1"/>
                </a:solidFill>
              </a:rPr>
              <a:t>개념백터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094" y="173116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잠재공간이란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1692" y="2432458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개념벡터들이 모여서 생긴 공간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벡터공간이라고도 부름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2687" y="3359159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개념벡터란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627" y="4118700"/>
            <a:ext cx="700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잠재공간 안에 있는 특징적인 벡터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>
                <a:solidFill>
                  <a:schemeClr val="bg1"/>
                </a:solidFill>
              </a:rPr>
              <a:t>안경의 유무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성별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헤어스타일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피부색 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584775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60" y="1988841"/>
            <a:ext cx="11620581" cy="204201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2735627" y="1111678"/>
            <a:ext cx="461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전통적인 오토인코더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4223" y="4430969"/>
            <a:ext cx="5522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이미지를 고정된 값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으로 표현해서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유용하거나 구조화가 잘된 잠재 공간을 만들지 못함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(</a:t>
            </a:r>
            <a:r>
              <a:rPr lang="ko-KR" altLang="en-US" dirty="0">
                <a:solidFill>
                  <a:schemeClr val="bg1"/>
                </a:solidFill>
              </a:rPr>
              <a:t>원본이미지랑 별로 </a:t>
            </a:r>
            <a:r>
              <a:rPr lang="ko-KR" altLang="en-US" dirty="0" err="1">
                <a:solidFill>
                  <a:schemeClr val="bg1"/>
                </a:solidFill>
              </a:rPr>
              <a:t>달라진게</a:t>
            </a:r>
            <a:r>
              <a:rPr lang="ko-KR" altLang="en-US" dirty="0">
                <a:solidFill>
                  <a:schemeClr val="bg1"/>
                </a:solidFill>
              </a:rPr>
              <a:t> 없음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627" y="1111678"/>
            <a:ext cx="525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변이형 오토인코더</a:t>
            </a:r>
            <a:r>
              <a:rPr lang="en-US" altLang="ko-KR" sz="3200" b="1" dirty="0">
                <a:solidFill>
                  <a:schemeClr val="bg1"/>
                </a:solidFill>
              </a:rPr>
              <a:t>(VAE)&gt;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그림 7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1007435" y="1936232"/>
            <a:ext cx="9810819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1679510" y="4892799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평균과 분산 </a:t>
            </a:r>
            <a:r>
              <a:rPr lang="ko-KR" altLang="en-US" dirty="0" err="1">
                <a:solidFill>
                  <a:schemeClr val="bg1"/>
                </a:solidFill>
              </a:rPr>
              <a:t>파라미터를</a:t>
            </a:r>
            <a:r>
              <a:rPr lang="ko-KR" altLang="en-US" dirty="0">
                <a:solidFill>
                  <a:schemeClr val="bg1"/>
                </a:solidFill>
              </a:rPr>
              <a:t> 사용하여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랜덤으로 하나의 개념벡터 추출   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</a:rPr>
              <a:t>디코딩하여</a:t>
            </a:r>
            <a:r>
              <a:rPr lang="ko-KR" altLang="en-US" dirty="0">
                <a:solidFill>
                  <a:schemeClr val="bg1"/>
                </a:solidFill>
              </a:rPr>
              <a:t> 원본 입력으로 복사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5680" y="790319"/>
            <a:ext cx="2912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&lt;VAE</a:t>
            </a:r>
            <a:r>
              <a:rPr lang="ko-KR" altLang="en-US" sz="3200" b="1" dirty="0">
                <a:solidFill>
                  <a:schemeClr val="bg1"/>
                </a:solidFill>
              </a:rPr>
              <a:t>의 구현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그림 6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2348880"/>
            <a:ext cx="11388513" cy="2704465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623392" y="2348880"/>
            <a:ext cx="2880320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1583499" y="1844824"/>
            <a:ext cx="1248139" cy="4730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27648" y="1556793"/>
            <a:ext cx="394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Input_img</a:t>
            </a:r>
            <a:r>
              <a:rPr lang="ko-KR" altLang="en-US" dirty="0">
                <a:solidFill>
                  <a:schemeClr val="bg1"/>
                </a:solidFill>
              </a:rPr>
              <a:t>란 이미지를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로 변환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07968" y="299695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9776" y="299695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5627" y="34290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분산에 로그함수 적용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07969" y="342900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매우 </a:t>
            </a:r>
            <a:r>
              <a:rPr lang="ko-KR" altLang="en-US" sz="1400" dirty="0" err="1">
                <a:solidFill>
                  <a:srgbClr val="FF0000"/>
                </a:solidFill>
              </a:rPr>
              <a:t>작은값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이라는뜻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435" y="5301208"/>
            <a:ext cx="621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분산</a:t>
            </a:r>
            <a:r>
              <a:rPr lang="en-US" altLang="ko-KR" dirty="0">
                <a:solidFill>
                  <a:schemeClr val="bg1"/>
                </a:solidFill>
              </a:rPr>
              <a:t>- exp(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)             </a:t>
            </a:r>
            <a:r>
              <a:rPr lang="ko-KR" altLang="en-US" dirty="0">
                <a:solidFill>
                  <a:schemeClr val="bg1"/>
                </a:solidFill>
              </a:rPr>
              <a:t>표준편차</a:t>
            </a:r>
            <a:r>
              <a:rPr lang="en-US" altLang="ko-KR" dirty="0">
                <a:solidFill>
                  <a:schemeClr val="bg1"/>
                </a:solidFill>
              </a:rPr>
              <a:t>-exp(0.5*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2446" y="1484784"/>
            <a:ext cx="66223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&lt;VAE</a:t>
            </a:r>
            <a:r>
              <a:rPr lang="ko-KR" altLang="en-US" sz="2800" b="1" dirty="0">
                <a:solidFill>
                  <a:schemeClr val="bg1"/>
                </a:solidFill>
              </a:rPr>
              <a:t>의 손실함수</a:t>
            </a:r>
            <a:r>
              <a:rPr lang="en-US" altLang="ko-KR" sz="28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구현한 후 </a:t>
            </a:r>
            <a:r>
              <a:rPr lang="ko-KR" altLang="en-US" sz="2800" b="1" dirty="0" err="1">
                <a:solidFill>
                  <a:schemeClr val="bg1"/>
                </a:solidFill>
              </a:rPr>
              <a:t>두개의</a:t>
            </a:r>
            <a:r>
              <a:rPr lang="ko-KR" altLang="en-US" sz="2800" b="1" dirty="0">
                <a:solidFill>
                  <a:schemeClr val="bg1"/>
                </a:solidFill>
              </a:rPr>
              <a:t> 손실함수로 훈련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재구성 손실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디코딩된</a:t>
            </a:r>
            <a:r>
              <a:rPr lang="ko-KR" altLang="en-US" sz="2000" dirty="0">
                <a:solidFill>
                  <a:schemeClr val="bg1"/>
                </a:solidFill>
              </a:rPr>
              <a:t> 이미지가 원본 입력과 동일하도록 만듦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오토인코더가 입력을 재구성하게 만듦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규제 손실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잠재 공간을 잘 </a:t>
            </a:r>
            <a:r>
              <a:rPr lang="ko-KR" altLang="en-US" sz="2000" dirty="0" err="1">
                <a:solidFill>
                  <a:schemeClr val="bg1"/>
                </a:solidFill>
              </a:rPr>
              <a:t>형성하고훈련</a:t>
            </a:r>
            <a:r>
              <a:rPr lang="ko-KR" altLang="en-US" sz="2000" dirty="0">
                <a:solidFill>
                  <a:schemeClr val="bg1"/>
                </a:solidFill>
              </a:rPr>
              <a:t> 데이터에 과대적합을 줄임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521" y="836713"/>
            <a:ext cx="611096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             &lt;</a:t>
            </a:r>
            <a:r>
              <a:rPr lang="ko-KR" altLang="en-US" sz="2400" b="1" dirty="0">
                <a:solidFill>
                  <a:schemeClr val="bg1"/>
                </a:solidFill>
              </a:rPr>
              <a:t>코드 순서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 err="1">
                <a:solidFill>
                  <a:schemeClr val="bg1"/>
                </a:solidFill>
              </a:rPr>
              <a:t>컨브넷으로</a:t>
            </a:r>
            <a:r>
              <a:rPr lang="ko-KR" altLang="en-US" sz="2400" b="1" dirty="0">
                <a:solidFill>
                  <a:schemeClr val="bg1"/>
                </a:solidFill>
              </a:rPr>
              <a:t> 입력이미지를 두 벡터로 </a:t>
            </a:r>
            <a:r>
              <a:rPr lang="ko-KR" altLang="en-US" sz="2400" b="1" dirty="0" err="1">
                <a:solidFill>
                  <a:schemeClr val="bg1"/>
                </a:solidFill>
              </a:rPr>
              <a:t>매핑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두 벡터를 사용하여 잠재공간 생성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잠재 공간 포인트를 이미지로 </a:t>
            </a:r>
            <a:r>
              <a:rPr lang="ko-KR" altLang="en-US" sz="2400" b="1" dirty="0" err="1">
                <a:solidFill>
                  <a:schemeClr val="bg1"/>
                </a:solidFill>
              </a:rPr>
              <a:t>매핑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4. VAE </a:t>
            </a:r>
            <a:r>
              <a:rPr lang="ko-KR" altLang="en-US" sz="2400" b="1" dirty="0">
                <a:solidFill>
                  <a:schemeClr val="bg1"/>
                </a:solidFill>
              </a:rPr>
              <a:t>의 이중 손실에 맞춰주기 위해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</a:rPr>
              <a:t>임의의 손실 정의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5. VAE </a:t>
            </a:r>
            <a:r>
              <a:rPr lang="ko-KR" altLang="en-US" sz="2400" b="1" dirty="0">
                <a:solidFill>
                  <a:schemeClr val="bg1"/>
                </a:solidFill>
              </a:rPr>
              <a:t>훈련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</a:rPr>
              <a:t>디코더</a:t>
            </a:r>
            <a:r>
              <a:rPr lang="ko-KR" altLang="en-US" sz="2400" b="1" dirty="0">
                <a:solidFill>
                  <a:schemeClr val="bg1"/>
                </a:solidFill>
              </a:rPr>
              <a:t> 네트워크를 사용하여 잠재공간의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</a:rPr>
              <a:t>임의의 벡터를 이미지로 변환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Directed acyclic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0A07F77-860D-439E-BD55-2A19AEAFE53B}"/>
              </a:ext>
            </a:extLst>
          </p:cNvPr>
          <p:cNvSpPr txBox="1"/>
          <p:nvPr/>
        </p:nvSpPr>
        <p:spPr>
          <a:xfrm>
            <a:off x="424426" y="1849945"/>
            <a:ext cx="12612913" cy="221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2753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268761"/>
            <a:ext cx="8103472" cy="528168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8-23</a:t>
            </a:r>
            <a:r>
              <a:rPr lang="ko-KR" altLang="en-US" dirty="0">
                <a:solidFill>
                  <a:schemeClr val="bg1"/>
                </a:solidFill>
              </a:rPr>
              <a:t> 이미지를 잠재 공간 상 확률 분포 </a:t>
            </a:r>
            <a:r>
              <a:rPr lang="ko-KR" altLang="en-US" dirty="0" err="1">
                <a:solidFill>
                  <a:schemeClr val="bg1"/>
                </a:solidFill>
              </a:rPr>
              <a:t>파라미터로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매핑하는</a:t>
            </a:r>
            <a:r>
              <a:rPr lang="ko-KR" altLang="en-US" dirty="0">
                <a:solidFill>
                  <a:schemeClr val="bg1"/>
                </a:solidFill>
              </a:rPr>
              <a:t> 인코더 네트워크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5360" y="2780928"/>
            <a:ext cx="201622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7595" y="2780929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잠재공간의 차원이 </a:t>
            </a:r>
            <a:r>
              <a:rPr lang="en-US" altLang="ko-KR" sz="1400" dirty="0">
                <a:solidFill>
                  <a:srgbClr val="FF0000"/>
                </a:solidFill>
              </a:rPr>
              <a:t>2D </a:t>
            </a:r>
            <a:r>
              <a:rPr lang="ko-KR" altLang="en-US" sz="1400" dirty="0">
                <a:solidFill>
                  <a:srgbClr val="FF0000"/>
                </a:solidFill>
              </a:rPr>
              <a:t>평면이라는 뜻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75520" y="3573016"/>
            <a:ext cx="864096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606" y="3284984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2D </a:t>
            </a:r>
            <a:r>
              <a:rPr lang="ko-KR" altLang="en-US" sz="1600" dirty="0" err="1">
                <a:solidFill>
                  <a:srgbClr val="FF0000"/>
                </a:solidFill>
              </a:rPr>
              <a:t>컨브넷이라서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43605" y="4077072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6267" y="3429000"/>
            <a:ext cx="234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이미지의 크기가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줄어드는것을</a:t>
            </a:r>
            <a:r>
              <a:rPr lang="ko-KR" altLang="en-US" dirty="0">
                <a:solidFill>
                  <a:srgbClr val="FF0000"/>
                </a:solidFill>
              </a:rPr>
              <a:t> 방지해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패딩을</a:t>
            </a:r>
            <a:r>
              <a:rPr lang="ko-KR" altLang="en-US" dirty="0">
                <a:solidFill>
                  <a:srgbClr val="FF0000"/>
                </a:solidFill>
              </a:rPr>
              <a:t> 사용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3933056"/>
            <a:ext cx="4992555" cy="25706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599723" y="4653136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4559829" y="4725144"/>
            <a:ext cx="4128459" cy="18505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84299" y="465313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패딩이</a:t>
            </a:r>
            <a:r>
              <a:rPr lang="ko-KR" altLang="en-US" dirty="0">
                <a:solidFill>
                  <a:srgbClr val="FF0000"/>
                </a:solidFill>
              </a:rPr>
              <a:t> 계속 추가됨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960096" y="5013176"/>
            <a:ext cx="57606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8128" y="5445225"/>
            <a:ext cx="3619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계속 바뀌는 출력을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라는 변수에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계속 업데이트해줌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8-24 </a:t>
            </a:r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ko-KR" altLang="en-US" dirty="0">
                <a:solidFill>
                  <a:schemeClr val="bg1"/>
                </a:solidFill>
              </a:rPr>
              <a:t>을 사용하는 코드</a:t>
            </a:r>
            <a:r>
              <a:rPr lang="en-US" altLang="ko-KR" dirty="0">
                <a:solidFill>
                  <a:schemeClr val="bg1"/>
                </a:solidFill>
              </a:rPr>
              <a:t>(lambda</a:t>
            </a:r>
            <a:r>
              <a:rPr lang="ko-KR" altLang="en-US" dirty="0">
                <a:solidFill>
                  <a:schemeClr val="bg1"/>
                </a:solidFill>
              </a:rPr>
              <a:t>층으로 코드 감싸기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5" y="1916833"/>
            <a:ext cx="11883645" cy="208264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911424" y="2276872"/>
            <a:ext cx="441649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endCxn id="13" idx="1"/>
          </p:cNvCxnSpPr>
          <p:nvPr/>
        </p:nvCxnSpPr>
        <p:spPr>
          <a:xfrm rot="5400000" flipH="1" flipV="1">
            <a:off x="3287492" y="1741654"/>
            <a:ext cx="720472" cy="28803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91744" y="1340768"/>
            <a:ext cx="610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매개변수 </a:t>
            </a:r>
            <a:r>
              <a:rPr lang="en-US" altLang="ko-KR" dirty="0" err="1">
                <a:solidFill>
                  <a:srgbClr val="FF0000"/>
                </a:solidFill>
              </a:rPr>
              <a:t>args</a:t>
            </a:r>
            <a:r>
              <a:rPr lang="ko-KR" altLang="en-US" dirty="0">
                <a:solidFill>
                  <a:srgbClr val="FF0000"/>
                </a:solidFill>
              </a:rPr>
              <a:t>로 입력이미지를 받아서 잠재공간으로 만듦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07435" y="3068960"/>
            <a:ext cx="7488832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9"/>
          <p:cNvCxnSpPr/>
          <p:nvPr/>
        </p:nvCxnSpPr>
        <p:spPr>
          <a:xfrm rot="16200000" flipH="1">
            <a:off x="4463819" y="3885051"/>
            <a:ext cx="864096" cy="960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3819" y="4365105"/>
            <a:ext cx="4592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잠재공간에서 개념벡터를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하나 </a:t>
            </a:r>
            <a:r>
              <a:rPr lang="ko-KR" altLang="en-US" dirty="0" err="1">
                <a:solidFill>
                  <a:srgbClr val="FF0000"/>
                </a:solidFill>
              </a:rPr>
              <a:t>뽑은것을</a:t>
            </a:r>
            <a:r>
              <a:rPr lang="ko-KR" altLang="en-US" dirty="0">
                <a:solidFill>
                  <a:srgbClr val="FF0000"/>
                </a:solidFill>
              </a:rPr>
              <a:t> 반환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표준편차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매우 </a:t>
            </a:r>
            <a:r>
              <a:rPr lang="ko-KR" altLang="en-US" dirty="0" err="1">
                <a:solidFill>
                  <a:srgbClr val="FF0000"/>
                </a:solidFill>
              </a:rPr>
              <a:t>작은값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5894" y="3645024"/>
            <a:ext cx="3360373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꺾인 연결선 9"/>
          <p:cNvCxnSpPr/>
          <p:nvPr/>
        </p:nvCxnSpPr>
        <p:spPr>
          <a:xfrm rot="5400000" flipH="1" flipV="1">
            <a:off x="8532075" y="3537208"/>
            <a:ext cx="504448" cy="57606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80309" y="2924945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입력으로 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55573" y="3573016"/>
            <a:ext cx="2688299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7" name="꺾인 연결선 9"/>
          <p:cNvCxnSpPr/>
          <p:nvPr/>
        </p:nvCxnSpPr>
        <p:spPr>
          <a:xfrm rot="16200000" flipH="1">
            <a:off x="2459596" y="4569127"/>
            <a:ext cx="1224136" cy="960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87489" y="53012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임의의 함수 객체를 </a:t>
            </a:r>
            <a:r>
              <a:rPr lang="ko-KR" altLang="en-US" dirty="0" err="1">
                <a:solidFill>
                  <a:srgbClr val="FF0000"/>
                </a:solidFill>
              </a:rPr>
              <a:t>케라스의</a:t>
            </a:r>
            <a:r>
              <a:rPr lang="ko-KR" altLang="en-US" dirty="0">
                <a:solidFill>
                  <a:srgbClr val="FF0000"/>
                </a:solidFill>
              </a:rPr>
              <a:t> 층으로 만들어줌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8-24 </a:t>
            </a:r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ko-KR" altLang="en-US" dirty="0">
                <a:solidFill>
                  <a:schemeClr val="bg1"/>
                </a:solidFill>
              </a:rPr>
              <a:t>을 사용하는 코드</a:t>
            </a:r>
          </a:p>
        </p:txBody>
      </p:sp>
      <p:pic>
        <p:nvPicPr>
          <p:cNvPr id="8" name="그림 7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844825"/>
            <a:ext cx="10992991" cy="384277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6096000" y="2348880"/>
            <a:ext cx="480053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5893" y="206084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번째 이미지는 샘플이미지이기 때문에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부터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75520" y="3789040"/>
            <a:ext cx="182420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40150" y="3789041"/>
            <a:ext cx="3116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역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합성곱</a:t>
            </a:r>
            <a:r>
              <a:rPr lang="ko-KR" altLang="en-US" dirty="0">
                <a:solidFill>
                  <a:srgbClr val="FF0000"/>
                </a:solidFill>
              </a:rPr>
              <a:t> 수행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(14,14,64)</a:t>
            </a:r>
            <a:r>
              <a:rPr lang="ko-KR" altLang="en-US" dirty="0">
                <a:solidFill>
                  <a:srgbClr val="FF0000"/>
                </a:solidFill>
              </a:rPr>
              <a:t>크기의 입력이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(28,28,32)</a:t>
            </a:r>
            <a:r>
              <a:rPr lang="ko-KR" altLang="en-US" dirty="0">
                <a:solidFill>
                  <a:srgbClr val="FF0000"/>
                </a:solidFill>
              </a:rPr>
              <a:t>크기로 </a:t>
            </a:r>
            <a:r>
              <a:rPr lang="ko-KR" altLang="en-US" dirty="0" err="1">
                <a:solidFill>
                  <a:srgbClr val="FF0000"/>
                </a:solidFill>
              </a:rPr>
              <a:t>업샘플링됨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해상도 향상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꺾인 연결선 9"/>
          <p:cNvCxnSpPr/>
          <p:nvPr/>
        </p:nvCxnSpPr>
        <p:spPr>
          <a:xfrm flipV="1">
            <a:off x="3599723" y="3861048"/>
            <a:ext cx="3840427" cy="144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79776" y="1844824"/>
            <a:ext cx="105611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9"/>
          <p:cNvCxnSpPr/>
          <p:nvPr/>
        </p:nvCxnSpPr>
        <p:spPr>
          <a:xfrm flipV="1">
            <a:off x="4079776" y="1412776"/>
            <a:ext cx="1056117" cy="43244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35894" y="1124744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텐서의</a:t>
            </a:r>
            <a:r>
              <a:rPr lang="ko-KR" altLang="en-US" dirty="0">
                <a:solidFill>
                  <a:srgbClr val="FF0000"/>
                </a:solidFill>
              </a:rPr>
              <a:t> 크기를 </a:t>
            </a: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튜플로</a:t>
            </a:r>
            <a:r>
              <a:rPr lang="ko-KR" altLang="en-US" dirty="0">
                <a:solidFill>
                  <a:srgbClr val="FF0000"/>
                </a:solidFill>
              </a:rPr>
              <a:t> 반환하는 함수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07701" y="2348880"/>
            <a:ext cx="2688299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9"/>
          <p:cNvCxnSpPr/>
          <p:nvPr/>
        </p:nvCxnSpPr>
        <p:spPr>
          <a:xfrm>
            <a:off x="4943872" y="2637304"/>
            <a:ext cx="672075" cy="3596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351584" y="5013176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4" name="꺾인 연결선 9"/>
          <p:cNvCxnSpPr/>
          <p:nvPr/>
        </p:nvCxnSpPr>
        <p:spPr>
          <a:xfrm rot="16200000" flipH="1">
            <a:off x="2459792" y="5289403"/>
            <a:ext cx="935712" cy="9601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47595" y="6237312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잠재공간에서 </a:t>
            </a:r>
            <a:r>
              <a:rPr lang="ko-KR" altLang="en-US" dirty="0" err="1">
                <a:solidFill>
                  <a:srgbClr val="FF0000"/>
                </a:solidFill>
              </a:rPr>
              <a:t>샘플링하여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디코딩해야하기</a:t>
            </a:r>
            <a:r>
              <a:rPr lang="ko-KR" altLang="en-US" dirty="0">
                <a:solidFill>
                  <a:srgbClr val="FF0000"/>
                </a:solidFill>
              </a:rPr>
              <a:t> 때문에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0" y="1804224"/>
            <a:ext cx="9927349" cy="428627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7"/>
          <p:cNvSpPr txBox="1"/>
          <p:nvPr/>
        </p:nvSpPr>
        <p:spPr>
          <a:xfrm>
            <a:off x="623392" y="908720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코드 </a:t>
            </a:r>
            <a:r>
              <a:rPr lang="en-US" altLang="ko-KR" sz="2000" b="1" dirty="0">
                <a:solidFill>
                  <a:schemeClr val="bg1"/>
                </a:solidFill>
              </a:rPr>
              <a:t>8-26 VAE </a:t>
            </a:r>
            <a:r>
              <a:rPr lang="ko-KR" altLang="en-US" sz="2000" b="1" dirty="0">
                <a:solidFill>
                  <a:schemeClr val="bg1"/>
                </a:solidFill>
              </a:rPr>
              <a:t>손실을 계산하기 위해 직접 만든 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11691" y="3140968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271797" y="2564904"/>
            <a:ext cx="2016224" cy="7924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80043" y="2420888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원래 </a:t>
            </a:r>
            <a:r>
              <a:rPr lang="en-US" altLang="ko-KR" sz="1400" dirty="0">
                <a:solidFill>
                  <a:srgbClr val="FF0000"/>
                </a:solidFill>
              </a:rPr>
              <a:t>0.5</a:t>
            </a:r>
            <a:r>
              <a:rPr lang="ko-KR" altLang="en-US" sz="1400" dirty="0">
                <a:solidFill>
                  <a:srgbClr val="FF0000"/>
                </a:solidFill>
              </a:rPr>
              <a:t>지만 규제손실의 양을 조절하기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위해 </a:t>
            </a:r>
            <a:r>
              <a:rPr lang="en-US" altLang="ko-KR" sz="1400" dirty="0">
                <a:solidFill>
                  <a:srgbClr val="FF0000"/>
                </a:solidFill>
              </a:rPr>
              <a:t>0.0005 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87755" y="3573016"/>
            <a:ext cx="2688299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5231904" y="3933056"/>
            <a:ext cx="2112235" cy="39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4139" y="3573016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두개의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손실값을</a:t>
            </a:r>
            <a:r>
              <a:rPr lang="ko-KR" altLang="en-US" sz="1400" dirty="0">
                <a:solidFill>
                  <a:srgbClr val="FF0000"/>
                </a:solidFill>
              </a:rPr>
              <a:t> 더해서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두개의</a:t>
            </a:r>
            <a:r>
              <a:rPr lang="ko-KR" altLang="en-US" sz="1400" dirty="0">
                <a:solidFill>
                  <a:srgbClr val="FF0000"/>
                </a:solidFill>
              </a:rPr>
              <a:t> 평균을 반환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11424" y="5805264"/>
            <a:ext cx="38404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>
            <a:off x="911424" y="6093688"/>
            <a:ext cx="480053" cy="3596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87488" y="630932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층을 다루면서 </a:t>
            </a:r>
            <a:r>
              <a:rPr lang="ko-KR" altLang="en-US" dirty="0" err="1">
                <a:solidFill>
                  <a:srgbClr val="FF0000"/>
                </a:solidFill>
              </a:rPr>
              <a:t>손실값도</a:t>
            </a:r>
            <a:r>
              <a:rPr lang="ko-KR" altLang="en-US" dirty="0">
                <a:solidFill>
                  <a:srgbClr val="FF0000"/>
                </a:solidFill>
              </a:rPr>
              <a:t> 다룰 수 있는 층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381" y="836712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코드 </a:t>
            </a:r>
            <a:r>
              <a:rPr lang="en-US" altLang="ko-KR" sz="2000" b="1" dirty="0">
                <a:solidFill>
                  <a:schemeClr val="bg1"/>
                </a:solidFill>
              </a:rPr>
              <a:t>8-27 VAE </a:t>
            </a:r>
            <a:r>
              <a:rPr lang="ko-KR" altLang="en-US" sz="2000" b="1" dirty="0">
                <a:solidFill>
                  <a:schemeClr val="bg1"/>
                </a:solidFill>
              </a:rPr>
              <a:t>훈련하기</a:t>
            </a:r>
          </a:p>
        </p:txBody>
      </p:sp>
      <p:pic>
        <p:nvPicPr>
          <p:cNvPr id="8" name="그림 7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556793"/>
            <a:ext cx="7431072" cy="461688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4079776" y="2060848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559829" y="1412776"/>
            <a:ext cx="2016224" cy="7924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6054" y="1124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 </a:t>
            </a:r>
            <a:r>
              <a:rPr lang="en-US" altLang="ko-KR" dirty="0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rgbClr val="FF0000"/>
                </a:solidFill>
              </a:rPr>
              <a:t>가 다시 나옴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19936" y="2276872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7056107" y="2276872"/>
            <a:ext cx="1344149" cy="21641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61010" y="1916832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손실함수를 사용하지 않고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직접 구현한 층에서 다루기 때문에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67808" y="3717032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1957" y="342900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숫자형태로 변환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407701" y="4941168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23925" y="5805264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9830" y="5301208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타깃데이터는 들어가지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628800"/>
            <a:ext cx="1128268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7"/>
          <p:cNvSpPr txBox="1"/>
          <p:nvPr/>
        </p:nvSpPr>
        <p:spPr>
          <a:xfrm>
            <a:off x="239349" y="836713"/>
            <a:ext cx="1123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코드 </a:t>
            </a:r>
            <a:r>
              <a:rPr lang="en-US" altLang="ko-KR" sz="1600" b="1" dirty="0">
                <a:solidFill>
                  <a:schemeClr val="bg1"/>
                </a:solidFill>
              </a:rPr>
              <a:t>8-28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2D </a:t>
            </a:r>
            <a:r>
              <a:rPr lang="ko-KR" altLang="en-US" sz="2000" b="1" dirty="0">
                <a:solidFill>
                  <a:schemeClr val="bg1"/>
                </a:solidFill>
              </a:rPr>
              <a:t>잠재 공간에서 포인트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그리드를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샘플링하여</a:t>
            </a:r>
            <a:r>
              <a:rPr lang="ko-KR" altLang="en-US" sz="2000" b="1" dirty="0">
                <a:solidFill>
                  <a:schemeClr val="bg1"/>
                </a:solidFill>
              </a:rPr>
              <a:t> 이미지로 </a:t>
            </a:r>
            <a:r>
              <a:rPr lang="ko-KR" altLang="en-US" sz="2000" b="1" dirty="0" err="1">
                <a:solidFill>
                  <a:schemeClr val="bg1"/>
                </a:solidFill>
              </a:rPr>
              <a:t>디코딩하기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659" y="2492896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3503712" y="2420888"/>
            <a:ext cx="2688299" cy="36043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2011" y="220486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형태</a:t>
            </a:r>
            <a:r>
              <a:rPr lang="en-US" altLang="ko-KR" dirty="0">
                <a:solidFill>
                  <a:srgbClr val="FF0000"/>
                </a:solidFill>
              </a:rPr>
              <a:t>(?)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1531" y="3284984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2351584" y="3284984"/>
            <a:ext cx="3552395" cy="28842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0779" y="3212976"/>
            <a:ext cx="42675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백분위수를 전달하면 해당 포인트 값을 반환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정규분포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Ex) </a:t>
            </a:r>
            <a:r>
              <a:rPr lang="ko-KR" altLang="en-US" sz="1600" dirty="0">
                <a:solidFill>
                  <a:srgbClr val="FF0000"/>
                </a:solidFill>
              </a:rPr>
              <a:t>고등학교 전교생의 상위 </a:t>
            </a:r>
            <a:r>
              <a:rPr lang="en-US" altLang="ko-KR" sz="1600" dirty="0">
                <a:solidFill>
                  <a:srgbClr val="FF0000"/>
                </a:solidFill>
              </a:rPr>
              <a:t>5% </a:t>
            </a:r>
            <a:r>
              <a:rPr lang="ko-KR" altLang="en-US" sz="1600" dirty="0">
                <a:solidFill>
                  <a:srgbClr val="FF0000"/>
                </a:solidFill>
              </a:rPr>
              <a:t>수학점수는</a:t>
            </a:r>
            <a:r>
              <a:rPr lang="en-US" altLang="ko-KR" sz="1600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=0.95</a:t>
            </a:r>
            <a:r>
              <a:rPr lang="ko-KR" altLang="en-US" sz="1600" dirty="0" err="1">
                <a:solidFill>
                  <a:srgbClr val="FF0000"/>
                </a:solidFill>
              </a:rPr>
              <a:t>분위수를</a:t>
            </a:r>
            <a:r>
              <a:rPr lang="ko-KR" altLang="en-US" sz="1600" dirty="0">
                <a:solidFill>
                  <a:srgbClr val="FF0000"/>
                </a:solidFill>
              </a:rPr>
              <a:t> 계산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1871531" y="4941168"/>
            <a:ext cx="489654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6768075" y="4869160"/>
            <a:ext cx="672075" cy="144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40150" y="472514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배치의 </a:t>
            </a:r>
            <a:r>
              <a:rPr lang="ko-KR" altLang="en-US" dirty="0" err="1">
                <a:solidFill>
                  <a:srgbClr val="FF0000"/>
                </a:solidFill>
              </a:rPr>
              <a:t>첫번째</a:t>
            </a:r>
            <a:r>
              <a:rPr lang="ko-KR" altLang="en-US" dirty="0">
                <a:solidFill>
                  <a:srgbClr val="FF0000"/>
                </a:solidFill>
              </a:rPr>
              <a:t> 숫자 크기를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28*28*1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28*28</a:t>
            </a:r>
            <a:r>
              <a:rPr lang="ko-KR" altLang="en-US" dirty="0">
                <a:solidFill>
                  <a:srgbClr val="FF0000"/>
                </a:solidFill>
              </a:rPr>
              <a:t>로 바꿈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15414" y="5805264"/>
            <a:ext cx="768085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 flipV="1">
            <a:off x="1583499" y="6021288"/>
            <a:ext cx="4896544" cy="724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13009" y="5877273"/>
            <a:ext cx="3347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이미 픽셀로 쪼개진 </a:t>
            </a:r>
            <a:r>
              <a:rPr lang="en-US" altLang="ko-KR" sz="1400" dirty="0">
                <a:solidFill>
                  <a:srgbClr val="FF0000"/>
                </a:solidFill>
              </a:rPr>
              <a:t>RGB</a:t>
            </a:r>
            <a:r>
              <a:rPr lang="ko-KR" altLang="en-US" sz="1400" dirty="0">
                <a:solidFill>
                  <a:srgbClr val="FF0000"/>
                </a:solidFill>
              </a:rPr>
              <a:t>를 다시 시각화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75520" y="3789040"/>
            <a:ext cx="105611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31637" y="364502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다시 열거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1412777"/>
            <a:ext cx="6759787" cy="509841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9349" y="836712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ko-KR" altLang="en-US" sz="2000" b="1" dirty="0" err="1">
                <a:solidFill>
                  <a:schemeClr val="bg1"/>
                </a:solidFill>
              </a:rPr>
              <a:t>샘플링된</a:t>
            </a:r>
            <a:r>
              <a:rPr lang="ko-KR" altLang="en-US" sz="2000" b="1" dirty="0">
                <a:solidFill>
                  <a:schemeClr val="bg1"/>
                </a:solidFill>
              </a:rPr>
              <a:t> 숫자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그리드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8400256" y="3212976"/>
            <a:ext cx="960107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64352" y="3429000"/>
            <a:ext cx="21948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연속된 숫자 분포를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보여줌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개념벡터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6,9,8 </a:t>
            </a:r>
            <a:r>
              <a:rPr lang="ko-KR" altLang="en-US" dirty="0">
                <a:solidFill>
                  <a:srgbClr val="FF0000"/>
                </a:solidFill>
              </a:rPr>
              <a:t>등으로 가는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692697"/>
            <a:ext cx="81836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                      &lt;</a:t>
            </a:r>
            <a:r>
              <a:rPr lang="ko-KR" altLang="en-US" sz="3600" b="1" dirty="0">
                <a:solidFill>
                  <a:schemeClr val="bg1"/>
                </a:solidFill>
              </a:rPr>
              <a:t>정리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잠재공간을 학습하여 이미지를 생성하는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표정만 변화하는 연속적인 사진을 표현할 수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800" b="1" dirty="0">
                <a:solidFill>
                  <a:schemeClr val="bg1"/>
                </a:solidFill>
              </a:rPr>
              <a:t>  있는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 err="1">
                <a:solidFill>
                  <a:schemeClr val="bg1"/>
                </a:solidFill>
              </a:rPr>
              <a:t>실제같은</a:t>
            </a:r>
            <a:r>
              <a:rPr lang="ko-KR" altLang="en-US" sz="2800" b="1" dirty="0">
                <a:solidFill>
                  <a:schemeClr val="bg1"/>
                </a:solidFill>
              </a:rPr>
              <a:t> 이미지 하나만 생성할 수 있는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20880" cy="16300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8.5 적대적 생성 신경망 소개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1347470"/>
            <a:ext cx="10302875" cy="2016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적대적 생성 신경망(GAN)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VAE와는 다른 방법으로 이미지의 잠재 공간 학습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생성된 이미지가 실제 이미지와 통계적으로 거의 구분이 되지 않도록 강제하여 시리제 같은 합성 이미지를 생성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53734" y="631611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1FDA15A-837E-4271-A0FD-015A402E78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0681" y="1592997"/>
            <a:ext cx="5939913" cy="44765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EB0AFA-84EF-4257-865C-6C2718DC97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1641177"/>
            <a:ext cx="3147646" cy="452474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xmlns="" id="{9B463B42-FC75-46BF-87D2-052DB9830289}"/>
              </a:ext>
            </a:extLst>
          </p:cNvPr>
          <p:cNvSpPr/>
          <p:nvPr/>
        </p:nvSpPr>
        <p:spPr>
          <a:xfrm>
            <a:off x="6560191" y="4412609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xmlns="" id="{057FB90D-220E-46E5-99E4-757F1D933B4A}"/>
              </a:ext>
            </a:extLst>
          </p:cNvPr>
          <p:cNvSpPr/>
          <p:nvPr/>
        </p:nvSpPr>
        <p:spPr>
          <a:xfrm>
            <a:off x="9220899" y="4397229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xmlns="" id="{3BC8CCCD-9F1D-4ACF-AB4C-8AA3EB0AAE15}"/>
              </a:ext>
            </a:extLst>
          </p:cNvPr>
          <p:cNvSpPr/>
          <p:nvPr/>
        </p:nvSpPr>
        <p:spPr>
          <a:xfrm>
            <a:off x="5229837" y="4421156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xmlns="" id="{17718C81-AFE9-4BE4-B5A5-01124E04B8C4}"/>
              </a:ext>
            </a:extLst>
          </p:cNvPr>
          <p:cNvSpPr/>
          <p:nvPr/>
        </p:nvSpPr>
        <p:spPr>
          <a:xfrm>
            <a:off x="7890545" y="4412609"/>
            <a:ext cx="1291904" cy="637563"/>
          </a:xfrm>
          <a:prstGeom prst="frame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546BD2E-17AA-4640-B324-D268157F80F5}"/>
              </a:ext>
            </a:extLst>
          </p:cNvPr>
          <p:cNvSpPr txBox="1">
            <a:spLocks/>
          </p:cNvSpPr>
          <p:nvPr/>
        </p:nvSpPr>
        <p:spPr>
          <a:xfrm>
            <a:off x="2564423" y="751076"/>
            <a:ext cx="1219581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2800" dirty="0">
                <a:hlinkClick r:id="rId5"/>
              </a:rPr>
              <a:t>https://www.youtube.com/watch?v=KfV8CJh7hE0&amp;t=133s</a:t>
            </a: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6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78105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4795" y="989329"/>
            <a:ext cx="10302875" cy="14458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생성자 네트워크 : 랜덤 벡터를 입력으로 받아 이를 합성된 이미지로 디코딩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판별자 네트워크 : 이미지를 입력으로 받아 훈련 세트에서 온 이미지인지, 생성자 네트워크가 만든 이미지인지 판별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13161326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" y="2578735"/>
            <a:ext cx="10280650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GAN 구현 방법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51790" y="1294765"/>
            <a:ext cx="1205928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CIFAR10 데이터셋의 이미지로 GAN 훈련(32x32 크기의 RGB 이미지 5만개)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357505" y="1817370"/>
            <a:ext cx="12059285" cy="453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generator 네트워크 (32, 32, 3) 크기의 이미지로 매핑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discriminaotr 네트워크 (32, 32, 3) 크기의 이미지가 진짜일 확률을 추정하여 이진 값으로 매핑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생성자와  판별자를 연결하는 gen 네트워크를 생성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=&gt; gan(x) = discriminator(generator(x))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“진짜”/”가짜” 레이블과 함께 진짜 이미지와 가짜 이미지 샘플을 사용하여 판별자를 훈련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gan 모델의 손실에 대한 생성자 가중치의 그래디언트를 사용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=&gt; 다른 말로 하면 판별자를 속이도록 생성자 훈련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560705" y="91122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훈련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70230" y="157480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sigmoid 대신 tanh 함수를 사용</a:t>
            </a:r>
          </a:p>
        </p:txBody>
      </p:sp>
      <p:pic>
        <p:nvPicPr>
          <p:cNvPr id="1033" name="그림 1032" descr="C:/Users/KYH/AppData/Roaming/PolarisOffice/ETemp/13780_24140760/fImage2586626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2502535"/>
            <a:ext cx="4048760" cy="3191510"/>
          </a:xfrm>
          <a:prstGeom prst="rect">
            <a:avLst/>
          </a:prstGeom>
          <a:noFill/>
        </p:spPr>
      </p:pic>
      <p:pic>
        <p:nvPicPr>
          <p:cNvPr id="1034" name="그림 1033" descr="C:/Users/KYH/AppData/Roaming/PolarisOffice/ETemp/13780_24140760/fImage26184268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5" y="2501900"/>
            <a:ext cx="4153535" cy="3182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280035" y="1568450"/>
            <a:ext cx="1205928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정규 분포를 사용하여 잠재 공간에서 포인트를 샘플링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판별자에 드롭아웃을 사용하거나 판별자를 위해 레이블에 랜덤 노이즈 추가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최대 풀링 대신 스트라이드 합성곱을 사용하여 다운샘플링 하는 것이 좋음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ReLu 활성화 함수 대신 LeakyReLU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 descr="C:/Users/KYH/AppData/Roaming/PolarisOffice/ETemp/13780_24140760/fImage45237270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65" y="3752850"/>
            <a:ext cx="3858895" cy="25152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280035" y="1490345"/>
            <a:ext cx="12059920" cy="862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" name="그룹 1031"/>
          <p:cNvGrpSpPr/>
          <p:nvPr/>
        </p:nvGrpSpPr>
        <p:grpSpPr>
          <a:xfrm>
            <a:off x="1415415" y="1662430"/>
            <a:ext cx="9017635" cy="4145915"/>
            <a:chOff x="1415415" y="1662430"/>
            <a:chExt cx="9017635" cy="4145915"/>
          </a:xfrm>
        </p:grpSpPr>
        <p:pic>
          <p:nvPicPr>
            <p:cNvPr id="1033" name="그림 10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901" b="26901"/>
            <a:stretch>
              <a:fillRect/>
            </a:stretch>
          </p:blipFill>
          <p:spPr>
            <a:xfrm>
              <a:off x="2943225" y="4273550"/>
              <a:ext cx="1146175" cy="1146810"/>
            </a:xfrm>
            <a:prstGeom prst="rect">
              <a:avLst/>
            </a:prstGeom>
            <a:noFill/>
          </p:spPr>
        </p:pic>
        <p:pic>
          <p:nvPicPr>
            <p:cNvPr id="1034" name="그림 10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951" b="27950"/>
            <a:stretch>
              <a:fillRect/>
            </a:stretch>
          </p:blipFill>
          <p:spPr>
            <a:xfrm>
              <a:off x="1503045" y="4274185"/>
              <a:ext cx="1200785" cy="1146810"/>
            </a:xfrm>
            <a:prstGeom prst="rect">
              <a:avLst/>
            </a:prstGeom>
            <a:noFill/>
          </p:spPr>
        </p:pic>
        <p:sp>
          <p:nvSpPr>
            <p:cNvPr id="1035" name="텍스트 상자 1034"/>
            <p:cNvSpPr txBox="1">
              <a:spLocks/>
            </p:cNvSpPr>
            <p:nvPr/>
          </p:nvSpPr>
          <p:spPr>
            <a:xfrm>
              <a:off x="1415415" y="5438140"/>
              <a:ext cx="284289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진짜 이미지    가짜 이미지</a:t>
              </a:r>
              <a:endParaRPr lang="ko-KR" altLang="en-US" sz="18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6" name="도형 1035"/>
            <p:cNvSpPr>
              <a:spLocks/>
            </p:cNvSpPr>
            <p:nvPr/>
          </p:nvSpPr>
          <p:spPr>
            <a:xfrm>
              <a:off x="5283835" y="4522470"/>
              <a:ext cx="1729105" cy="6489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함초롬돋움" charset="0"/>
                  <a:ea typeface="함초롬돋움" charset="0"/>
                </a:rPr>
                <a:t>판별자</a:t>
              </a:r>
              <a:endParaRPr lang="ko-KR" altLang="en-US" sz="1800">
                <a:solidFill>
                  <a:srgbClr val="000000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7" name="텍스트 상자 1036"/>
            <p:cNvSpPr txBox="1">
              <a:spLocks/>
            </p:cNvSpPr>
            <p:nvPr/>
          </p:nvSpPr>
          <p:spPr>
            <a:xfrm>
              <a:off x="7839710" y="4662170"/>
              <a:ext cx="1644015" cy="368935"/>
            </a:xfrm>
            <a:prstGeom prst="rect">
              <a:avLst/>
            </a:prstGeom>
            <a:noFill/>
            <a:ln w="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  진짜/가짜</a:t>
              </a:r>
              <a:endParaRPr lang="ko-KR" altLang="en-US" sz="18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8" name="도형 1037"/>
            <p:cNvSpPr>
              <a:spLocks/>
            </p:cNvSpPr>
            <p:nvPr/>
          </p:nvSpPr>
          <p:spPr>
            <a:xfrm>
              <a:off x="5260340" y="2473960"/>
              <a:ext cx="1729105" cy="6489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함초롬돋움" charset="0"/>
                  <a:ea typeface="함초롬돋움" charset="0"/>
                </a:rPr>
                <a:t>생성자(디코더)</a:t>
              </a:r>
              <a:endParaRPr lang="ko-KR" altLang="en-US" sz="1800">
                <a:solidFill>
                  <a:srgbClr val="000000"/>
                </a:solidFill>
                <a:latin typeface="함초롬돋움" charset="0"/>
                <a:ea typeface="함초롬돋움" charset="0"/>
              </a:endParaRPr>
            </a:p>
          </p:txBody>
        </p:sp>
        <p:pic>
          <p:nvPicPr>
            <p:cNvPr id="1039" name="그림 10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901" b="26901"/>
            <a:stretch>
              <a:fillRect/>
            </a:stretch>
          </p:blipFill>
          <p:spPr>
            <a:xfrm>
              <a:off x="8080375" y="2225040"/>
              <a:ext cx="1146175" cy="1146810"/>
            </a:xfrm>
            <a:prstGeom prst="rect">
              <a:avLst/>
            </a:prstGeom>
            <a:noFill/>
          </p:spPr>
        </p:pic>
        <p:sp>
          <p:nvSpPr>
            <p:cNvPr id="1040" name="도형 1039"/>
            <p:cNvSpPr>
              <a:spLocks/>
            </p:cNvSpPr>
            <p:nvPr/>
          </p:nvSpPr>
          <p:spPr>
            <a:xfrm>
              <a:off x="3159125" y="2037080"/>
              <a:ext cx="288925" cy="1522095"/>
            </a:xfrm>
            <a:prstGeom prst="rect">
              <a:avLst/>
            </a:pr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41" name="도형 1040"/>
            <p:cNvCxnSpPr>
              <a:stCxn id="61" idx="3"/>
              <a:endCxn id="59" idx="1"/>
            </p:cNvCxnSpPr>
            <p:nvPr/>
          </p:nvCxnSpPr>
          <p:spPr>
            <a:xfrm>
              <a:off x="3447415" y="2797810"/>
              <a:ext cx="181356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도형 1041"/>
            <p:cNvCxnSpPr>
              <a:stCxn id="54" idx="3"/>
              <a:endCxn id="57" idx="1"/>
            </p:cNvCxnSpPr>
            <p:nvPr/>
          </p:nvCxnSpPr>
          <p:spPr>
            <a:xfrm>
              <a:off x="4089400" y="4846955"/>
              <a:ext cx="119507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도형 1042"/>
            <p:cNvCxnSpPr>
              <a:stCxn id="57" idx="3"/>
              <a:endCxn id="58" idx="1"/>
            </p:cNvCxnSpPr>
            <p:nvPr/>
          </p:nvCxnSpPr>
          <p:spPr>
            <a:xfrm>
              <a:off x="7011670" y="4846955"/>
              <a:ext cx="828675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도형 1043"/>
            <p:cNvCxnSpPr>
              <a:endCxn id="59" idx="0"/>
            </p:cNvCxnSpPr>
            <p:nvPr/>
          </p:nvCxnSpPr>
          <p:spPr>
            <a:xfrm>
              <a:off x="6124575" y="1826260"/>
              <a:ext cx="635" cy="6483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도형 1044"/>
            <p:cNvCxnSpPr>
              <a:stCxn id="59" idx="3"/>
              <a:endCxn id="60" idx="1"/>
            </p:cNvCxnSpPr>
            <p:nvPr/>
          </p:nvCxnSpPr>
          <p:spPr>
            <a:xfrm>
              <a:off x="6988810" y="2797810"/>
              <a:ext cx="109220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도형 1045"/>
            <p:cNvCxnSpPr/>
            <p:nvPr/>
          </p:nvCxnSpPr>
          <p:spPr>
            <a:xfrm>
              <a:off x="6124575" y="1826260"/>
              <a:ext cx="4307840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도형 1046"/>
            <p:cNvCxnSpPr/>
            <p:nvPr/>
          </p:nvCxnSpPr>
          <p:spPr>
            <a:xfrm flipV="1">
              <a:off x="10432415" y="1826260"/>
              <a:ext cx="635" cy="3021330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도형 1047"/>
            <p:cNvCxnSpPr>
              <a:stCxn id="58" idx="3"/>
            </p:cNvCxnSpPr>
            <p:nvPr/>
          </p:nvCxnSpPr>
          <p:spPr>
            <a:xfrm>
              <a:off x="9467215" y="4846955"/>
              <a:ext cx="965835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도형 1048"/>
            <p:cNvCxnSpPr/>
            <p:nvPr/>
          </p:nvCxnSpPr>
          <p:spPr>
            <a:xfrm>
              <a:off x="3531870" y="3914140"/>
              <a:ext cx="635" cy="36004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도형 1049"/>
            <p:cNvCxnSpPr/>
            <p:nvPr/>
          </p:nvCxnSpPr>
          <p:spPr>
            <a:xfrm>
              <a:off x="3515995" y="3914140"/>
              <a:ext cx="5137785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도형 1050"/>
            <p:cNvCxnSpPr>
              <a:endCxn id="60" idx="2"/>
            </p:cNvCxnSpPr>
            <p:nvPr/>
          </p:nvCxnSpPr>
          <p:spPr>
            <a:xfrm flipV="1">
              <a:off x="8653780" y="3371215"/>
              <a:ext cx="635" cy="54419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텍스트 상자 1051"/>
            <p:cNvSpPr txBox="1">
              <a:spLocks/>
            </p:cNvSpPr>
            <p:nvPr/>
          </p:nvSpPr>
          <p:spPr>
            <a:xfrm>
              <a:off x="2378710" y="1662430"/>
              <a:ext cx="1921510" cy="3086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잠재 공간의 랜덤 벡터</a:t>
              </a:r>
              <a:endParaRPr lang="ko-KR" altLang="en-US" sz="14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</p:grpSp>
      <p:sp>
        <p:nvSpPr>
          <p:cNvPr id="1053" name="도형 1052"/>
          <p:cNvSpPr>
            <a:spLocks/>
          </p:cNvSpPr>
          <p:nvPr/>
        </p:nvSpPr>
        <p:spPr>
          <a:xfrm>
            <a:off x="1572260" y="1915795"/>
            <a:ext cx="514985" cy="1588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진짜 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54" name="도형 1053"/>
          <p:cNvCxnSpPr/>
          <p:nvPr/>
        </p:nvCxnSpPr>
        <p:spPr>
          <a:xfrm flipH="1">
            <a:off x="1852930" y="3566160"/>
            <a:ext cx="15875" cy="57658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3264327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" y="1525270"/>
            <a:ext cx="7810500" cy="524891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GAN 생성자 네트워크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2706527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255" y="1521460"/>
            <a:ext cx="10741660" cy="503301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GAN 판별자 네트워크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8955281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545" y="911860"/>
            <a:ext cx="7025640" cy="199517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39700" y="3078480"/>
            <a:ext cx="12059285" cy="37706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마지막으로 생성자와 판별자를 연결하여 GAN을 설정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진짜 또는 가짜의 분류의 결정으로 변환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훈련에 사용되는 타깃 레이블은 항상 진짜 이미지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gan을 훈련하는 것은 판별자가 가짜 이미지를 보았을 때 진짜라고 예측하도록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만들기 위해 generator 가중치를 업데이트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판별자를 동결하는 것이 중요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149860" y="1435100"/>
            <a:ext cx="10302875" cy="49403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잠재 공간에서 무작위로 포인트를 뽑는다(랜덤 노이즈).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이 랜덤 노이즈를 사용하여 generator에서 이미지 생성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생성된 이미지와 진짜 이미지를 섞는다.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진짜와 가짜가 섞인 이미지와 이에 대응하는 타깃을 사용하여 판별자 훈련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잠재 공간에서 무작위로 새로운 포인트(랜덤 벡터) 를 뽑는다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 이 랜덤 벡터를 사용하여 gan 훈련, 모든 타킷은 “진짜”로 설정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판별자가 생성된 이미지를 모두 “진짜 이미지”라고 예측하도록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생성자의 가중치 업데이트(gan안에서 판별자는 동결되기 때문에)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 생성자는 판별자를 속이도록 훈련한다.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2636130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77" b="15706"/>
          <a:stretch>
            <a:fillRect/>
          </a:stretch>
        </p:blipFill>
        <p:spPr>
          <a:xfrm>
            <a:off x="237490" y="1272540"/>
            <a:ext cx="6769100" cy="53606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3175" y="11668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-89104" y="4295321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6D30DEB-9143-4915-88CE-11198D5080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013" y="1673445"/>
            <a:ext cx="8373128" cy="37540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A9D9116-82D3-4A12-992C-E426D71201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2081" y="1430316"/>
            <a:ext cx="3712570" cy="279794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DE7C6655-51A2-4FF8-A2F4-E725AB372529}"/>
              </a:ext>
            </a:extLst>
          </p:cNvPr>
          <p:cNvSpPr/>
          <p:nvPr/>
        </p:nvSpPr>
        <p:spPr>
          <a:xfrm>
            <a:off x="8412725" y="3047262"/>
            <a:ext cx="857256" cy="785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053E60A0-64A3-494A-B57F-82D4D09361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4574" y="4462958"/>
            <a:ext cx="1643074" cy="2857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29EFCE6-58F1-4A73-8406-5FB0D7FD7564}"/>
              </a:ext>
            </a:extLst>
          </p:cNvPr>
          <p:cNvSpPr txBox="1"/>
          <p:nvPr/>
        </p:nvSpPr>
        <p:spPr>
          <a:xfrm>
            <a:off x="8244074" y="545002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branch_a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D7AA25E2-E910-4688-8847-7AFADFEC90B4}"/>
              </a:ext>
            </a:extLst>
          </p:cNvPr>
          <p:cNvSpPr/>
          <p:nvPr/>
        </p:nvSpPr>
        <p:spPr>
          <a:xfrm>
            <a:off x="9168419" y="2534851"/>
            <a:ext cx="928694" cy="135732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89E233A-95CA-47DA-AA92-C5ED7F48B61D}"/>
              </a:ext>
            </a:extLst>
          </p:cNvPr>
          <p:cNvCxnSpPr>
            <a:stCxn id="21" idx="4"/>
          </p:cNvCxnSpPr>
          <p:nvPr/>
        </p:nvCxnSpPr>
        <p:spPr>
          <a:xfrm rot="16200000" flipH="1">
            <a:off x="8721930" y="4803008"/>
            <a:ext cx="1857390" cy="3571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62333FB-D1D8-461D-94A4-E810BAAD779A}"/>
              </a:ext>
            </a:extLst>
          </p:cNvPr>
          <p:cNvSpPr txBox="1"/>
          <p:nvPr/>
        </p:nvSpPr>
        <p:spPr>
          <a:xfrm>
            <a:off x="9096981" y="574956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branch_b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92B7FE06-2480-432F-A2C2-8ED62FD8F624}"/>
              </a:ext>
            </a:extLst>
          </p:cNvPr>
          <p:cNvSpPr/>
          <p:nvPr/>
        </p:nvSpPr>
        <p:spPr>
          <a:xfrm>
            <a:off x="10802200" y="1926160"/>
            <a:ext cx="1071570" cy="21431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67853417-B28B-4DF9-9388-18212D61876D}"/>
              </a:ext>
            </a:extLst>
          </p:cNvPr>
          <p:cNvCxnSpPr/>
          <p:nvPr/>
        </p:nvCxnSpPr>
        <p:spPr>
          <a:xfrm rot="5400000">
            <a:off x="10718041" y="4618896"/>
            <a:ext cx="1071569" cy="714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EBD3514-0651-4513-BC86-6D2481285173}"/>
              </a:ext>
            </a:extLst>
          </p:cNvPr>
          <p:cNvSpPr txBox="1"/>
          <p:nvPr/>
        </p:nvSpPr>
        <p:spPr>
          <a:xfrm>
            <a:off x="10646601" y="519040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branch_d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30B8B8BE-C88D-4C23-865C-7ABCC3C95401}"/>
              </a:ext>
            </a:extLst>
          </p:cNvPr>
          <p:cNvSpPr/>
          <p:nvPr/>
        </p:nvSpPr>
        <p:spPr>
          <a:xfrm>
            <a:off x="10013049" y="2454271"/>
            <a:ext cx="928694" cy="14287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A697F21-09DA-4185-93AA-1EB7A388C3B8}"/>
              </a:ext>
            </a:extLst>
          </p:cNvPr>
          <p:cNvSpPr txBox="1"/>
          <p:nvPr/>
        </p:nvSpPr>
        <p:spPr>
          <a:xfrm>
            <a:off x="9885727" y="457170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branch_c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0EA51D4B-A0EF-42F9-853A-E8CE4AFD32F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10477396" y="3883031"/>
            <a:ext cx="0" cy="68867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2636131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5" r="88"/>
          <a:stretch>
            <a:fillRect/>
          </a:stretch>
        </p:blipFill>
        <p:spPr>
          <a:xfrm>
            <a:off x="132715" y="1527810"/>
            <a:ext cx="7621905" cy="1059180"/>
          </a:xfrm>
          <a:prstGeom prst="rect">
            <a:avLst/>
          </a:prstGeom>
          <a:noFill/>
        </p:spPr>
      </p:pic>
      <p:pic>
        <p:nvPicPr>
          <p:cNvPr id="1033" name="그림 1032" descr="C:/Users/KYH/AppData/Roaming/PolarisOffice/ETemp/13780_24140760/fImage2175931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83" b="20118"/>
          <a:stretch>
            <a:fillRect/>
          </a:stretch>
        </p:blipFill>
        <p:spPr>
          <a:xfrm>
            <a:off x="132715" y="2597785"/>
            <a:ext cx="7754620" cy="39712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17136320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715" y="1541145"/>
            <a:ext cx="8425815" cy="4072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 descr="C:/Users/KYH/AppData/Roaming/PolarisOffice/ETemp/13780_24140760/fImage3705212337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5270" y="1685925"/>
            <a:ext cx="6313170" cy="4572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2" name="그림 1031" descr="C:/Users/KYH/AppData/Roaming/PolarisOffice/ETemp/13780_24140760/fImage3705212351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5270" y="1685925"/>
            <a:ext cx="6313170" cy="4572635"/>
          </a:xfrm>
          <a:prstGeom prst="rect">
            <a:avLst/>
          </a:prstGeom>
          <a:noFill/>
        </p:spPr>
      </p:pic>
      <p:sp>
        <p:nvSpPr>
          <p:cNvPr id="1033" name="도형 1032"/>
          <p:cNvSpPr>
            <a:spLocks/>
          </p:cNvSpPr>
          <p:nvPr/>
        </p:nvSpPr>
        <p:spPr>
          <a:xfrm>
            <a:off x="1887855" y="168021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1033"/>
          <p:cNvSpPr>
            <a:spLocks/>
          </p:cNvSpPr>
          <p:nvPr/>
        </p:nvSpPr>
        <p:spPr>
          <a:xfrm>
            <a:off x="4986020" y="306578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1034"/>
          <p:cNvSpPr>
            <a:spLocks/>
          </p:cNvSpPr>
          <p:nvPr/>
        </p:nvSpPr>
        <p:spPr>
          <a:xfrm>
            <a:off x="137795" y="320040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도형 1035"/>
          <p:cNvSpPr>
            <a:spLocks/>
          </p:cNvSpPr>
          <p:nvPr/>
        </p:nvSpPr>
        <p:spPr>
          <a:xfrm>
            <a:off x="3432810" y="4766945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3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044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정리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생성자 네트워크와 판별자 네트워크가 연결되어 구성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판별자는 생성자의 출력과 훈련 데이터셋에서 가져온 진짜 이미지를 구분하도록 훈련 후 생성자는 판별자를 속이도록 훈련.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훈련하기 어렵기때문에 GAN을 올바르게 훈련하려면 경험적으로 찾은 여러 기교를 사용하고 많은 튜닝을 해야함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매우 실제 같은 이미지를 만들 수 있음. VAE와 달리 학습된 잠재 공간이 깔끔하게 연속된 구조를 가지지 않음.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51706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9.1 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핵심 개념 리뷰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9.1.1 AI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를 위한 여러 방법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머신 러닝 분야에서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딥러닝이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특별한 이유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9.1.3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딥러닝에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대하여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핵심 기술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일반적인 머신 러닝 작업 흐름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9.1.7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딥러닝의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가능성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9.1.1 AI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를 위한 여러 방법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머신 러닝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훈련 데이터를 사용하여 자동으로 프로그램을 개발하는 </a:t>
            </a:r>
            <a:r>
              <a:rPr lang="en-US" altLang="ko-KR" sz="2400" b="1" dirty="0">
                <a:solidFill>
                  <a:schemeClr val="bg1"/>
                </a:solidFill>
              </a:rPr>
              <a:t>AI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학습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데이터를 프로그램으로 바꾸는 과정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딥러닝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머신 러닝 중 하나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	- </a:t>
            </a:r>
            <a:r>
              <a:rPr lang="ko-KR" altLang="en-US" sz="2400" b="1" dirty="0">
                <a:solidFill>
                  <a:schemeClr val="bg1"/>
                </a:solidFill>
              </a:rPr>
              <a:t>층은 훈련하는 동안 학습되는 </a:t>
            </a:r>
            <a:r>
              <a:rPr lang="ko-KR" altLang="en-US" sz="2400" b="1" dirty="0">
                <a:solidFill>
                  <a:srgbClr val="FF0000"/>
                </a:solidFill>
              </a:rPr>
              <a:t>가중치</a:t>
            </a:r>
            <a:r>
              <a:rPr lang="ko-KR" altLang="en-US" sz="2400" b="1" dirty="0">
                <a:solidFill>
                  <a:schemeClr val="bg1"/>
                </a:solidFill>
              </a:rPr>
              <a:t> 파라미터를 갖는다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	- </a:t>
            </a:r>
            <a:r>
              <a:rPr lang="ko-KR" altLang="en-US" sz="2400" b="1" dirty="0">
                <a:solidFill>
                  <a:schemeClr val="bg1"/>
                </a:solidFill>
              </a:rPr>
              <a:t>학습 과정은 좋은 </a:t>
            </a:r>
            <a:r>
              <a:rPr lang="ko-KR" altLang="en-US" sz="2400" b="1" dirty="0">
                <a:solidFill>
                  <a:srgbClr val="FF0000"/>
                </a:solidFill>
              </a:rPr>
              <a:t>가중치 값을 찾는 </a:t>
            </a:r>
            <a:r>
              <a:rPr lang="ko-KR" altLang="en-US" sz="2400" b="1" dirty="0">
                <a:solidFill>
                  <a:schemeClr val="bg1"/>
                </a:solidFill>
              </a:rPr>
              <a:t>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0495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9.1.3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딥러닝에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대하여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딥러닝에서</a:t>
            </a:r>
            <a:r>
              <a:rPr lang="ko-KR" altLang="en-US" sz="2400" b="1" dirty="0">
                <a:solidFill>
                  <a:schemeClr val="bg1"/>
                </a:solidFill>
              </a:rPr>
              <a:t> 모든 것은 벡터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모델 입력과 타깃이 먼저 벡터로 바뀌어야 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변환을 결정하는 파라미터는 가중치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400" b="1" dirty="0">
                <a:solidFill>
                  <a:schemeClr val="bg1"/>
                </a:solidFill>
              </a:rPr>
              <a:t> 사용하기 위해 변환에 관한 식은 항상 </a:t>
            </a:r>
            <a:r>
              <a:rPr lang="ko-KR" altLang="en-US" sz="2400" b="1" dirty="0">
                <a:solidFill>
                  <a:srgbClr val="FF0000"/>
                </a:solidFill>
              </a:rPr>
              <a:t>미분 가능해야 </a:t>
            </a:r>
            <a:r>
              <a:rPr lang="ko-KR" altLang="en-US" sz="2400" b="1" dirty="0">
                <a:solidFill>
                  <a:schemeClr val="bg1"/>
                </a:solidFill>
              </a:rPr>
              <a:t>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신경망</a:t>
            </a:r>
            <a:r>
              <a:rPr lang="ko-KR" altLang="en-US" sz="2400" b="1" dirty="0">
                <a:solidFill>
                  <a:schemeClr val="bg1"/>
                </a:solidFill>
              </a:rPr>
              <a:t>은 초기에 그래프를 사용하여 의미를 인코딩하려는 아이디어에서 시작되었지만 실제로 이름은 의미와 크게 상관 없고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층 기반 표현 학습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계층적 표현 학습</a:t>
            </a:r>
            <a:r>
              <a:rPr lang="ko-KR" altLang="en-US" sz="2400" b="1" dirty="0">
                <a:solidFill>
                  <a:schemeClr val="bg1"/>
                </a:solidFill>
              </a:rPr>
              <a:t>이라 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7524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9.1.4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핵심 기술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2400" b="1" dirty="0">
                <a:solidFill>
                  <a:schemeClr val="bg1"/>
                </a:solidFill>
              </a:rPr>
              <a:t> 요인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알고리즘 혁신의 증가</a:t>
            </a:r>
            <a:r>
              <a:rPr lang="en-US" altLang="ko-KR" sz="24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지각에 관련된 많은 양의 데이터를 사용 가능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고성능 병렬 컴퓨터 하드웨어를 값싸게 사용 가능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컴퓨팅 파워를 활용할 수 있는 다양한 소프트웨어 스택이 마련됨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399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9.1.5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일반적인 머신 러닝 작업 흐름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데이터 가용 범위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데이터 양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레이블 작업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목표 달성 측정을 위해 신뢰할 수 있는 방법 찾기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예측 정확도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다양한 지표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평가를 위한 검증 과정 준비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데이터 벡터화 및 </a:t>
            </a:r>
            <a:r>
              <a:rPr lang="ko-KR" altLang="en-US" sz="2400" b="1" dirty="0" err="1">
                <a:solidFill>
                  <a:schemeClr val="bg1"/>
                </a:solidFill>
              </a:rPr>
              <a:t>전처리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</a:rPr>
              <a:t>상식 수준 기본 모델보다 나은 첫 모델 만들기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400" b="1" dirty="0">
                <a:solidFill>
                  <a:schemeClr val="bg1"/>
                </a:solidFill>
              </a:rPr>
              <a:t> 튜닝 및 규제를 통한 개선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7. </a:t>
            </a:r>
            <a:r>
              <a:rPr lang="ko-KR" altLang="en-US" sz="2400" b="1" dirty="0">
                <a:solidFill>
                  <a:schemeClr val="bg1"/>
                </a:solidFill>
              </a:rPr>
              <a:t>검증 세트에 대한 과대적합 주의</a:t>
            </a:r>
          </a:p>
          <a:p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61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825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03200" y="798210"/>
            <a:ext cx="11993245" cy="240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Xception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극단적인 </a:t>
            </a: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인셉션과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동일한 개수의 파라미터를 가지지만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실행속도가 더 빠르고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정확도가 더 높다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2374260-4B96-4BC7-A8F1-6C320CC9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9" t="2187" r="1076" b="8163"/>
          <a:stretch>
            <a:fillRect/>
          </a:stretch>
        </p:blipFill>
        <p:spPr bwMode="auto">
          <a:xfrm>
            <a:off x="409778" y="3275459"/>
            <a:ext cx="692948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xmlns="" id="{E6FD3A55-6DE0-4C88-8403-3C007A427FEB}"/>
              </a:ext>
            </a:extLst>
          </p:cNvPr>
          <p:cNvSpPr/>
          <p:nvPr/>
        </p:nvSpPr>
        <p:spPr>
          <a:xfrm>
            <a:off x="409778" y="4908875"/>
            <a:ext cx="6858048" cy="5715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5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완전 연결 네트워크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벡터 데이터를 처리하는 </a:t>
            </a:r>
            <a:r>
              <a:rPr lang="en-US" altLang="ko-KR" sz="2800" dirty="0">
                <a:solidFill>
                  <a:schemeClr val="bg1"/>
                </a:solidFill>
              </a:rPr>
              <a:t>Dense</a:t>
            </a:r>
            <a:r>
              <a:rPr lang="ko-KR" altLang="en-US" sz="2800" dirty="0">
                <a:solidFill>
                  <a:schemeClr val="bg1"/>
                </a:solidFill>
              </a:rPr>
              <a:t>층을 쌓은 것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</a:rPr>
              <a:t>한 </a:t>
            </a:r>
            <a:r>
              <a:rPr lang="en-US" altLang="ko-KR" sz="2800" dirty="0">
                <a:solidFill>
                  <a:schemeClr val="bg1"/>
                </a:solidFill>
              </a:rPr>
              <a:t>Dense </a:t>
            </a:r>
            <a:r>
              <a:rPr lang="ko-KR" altLang="en-US" sz="2800" dirty="0">
                <a:solidFill>
                  <a:schemeClr val="bg1"/>
                </a:solidFill>
              </a:rPr>
              <a:t>층의 유닛이 다른 층의 모든 유닛과 연결됨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이진 분류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 - </a:t>
            </a:r>
            <a:r>
              <a:rPr lang="ko-KR" altLang="en-US" sz="2400" dirty="0" err="1">
                <a:solidFill>
                  <a:schemeClr val="bg1"/>
                </a:solidFill>
              </a:rPr>
              <a:t>시그모이드</a:t>
            </a:r>
            <a:r>
              <a:rPr lang="ko-KR" altLang="en-US" sz="2400" dirty="0">
                <a:solidFill>
                  <a:schemeClr val="bg1"/>
                </a:solidFill>
              </a:rPr>
              <a:t> 활성화 함수 사용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손실은 </a:t>
            </a:r>
            <a:r>
              <a:rPr lang="en-US" altLang="ko-KR" sz="2400" dirty="0" err="1">
                <a:solidFill>
                  <a:schemeClr val="bg1"/>
                </a:solidFill>
              </a:rPr>
              <a:t>binary_crossentropy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사용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단일 레이블 다중 분류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</a:rPr>
              <a:t>softmax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활성화 함수 사용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타깃을 원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핫 인코딩하면 </a:t>
            </a:r>
            <a:r>
              <a:rPr lang="en-US" altLang="ko-KR" sz="2400" dirty="0" err="1">
                <a:solidFill>
                  <a:schemeClr val="bg1"/>
                </a:solidFill>
              </a:rPr>
              <a:t>categorical_crossentropy</a:t>
            </a:r>
            <a:r>
              <a:rPr lang="ko-KR" altLang="en-US" sz="2400" dirty="0">
                <a:solidFill>
                  <a:schemeClr val="bg1"/>
                </a:solidFill>
              </a:rPr>
              <a:t>를 손실로 사용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다중 레이블 다중 분류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클래스 개수만큼 </a:t>
            </a:r>
            <a:r>
              <a:rPr lang="en-US" altLang="ko-KR" sz="2400" dirty="0">
                <a:solidFill>
                  <a:schemeClr val="bg1"/>
                </a:solidFill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</a:rPr>
              <a:t>층이 유닛을 가져야 하고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시그모이드</a:t>
            </a:r>
            <a:r>
              <a:rPr lang="ko-KR" altLang="en-US" sz="2400" dirty="0">
                <a:solidFill>
                  <a:schemeClr val="bg1"/>
                </a:solidFill>
              </a:rPr>
              <a:t> 활성화 함수를 사용해야 함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손실로는 </a:t>
            </a:r>
            <a:r>
              <a:rPr lang="en-US" altLang="ko-KR" sz="2400" dirty="0" err="1">
                <a:solidFill>
                  <a:schemeClr val="bg1"/>
                </a:solidFill>
              </a:rPr>
              <a:t>binary_crossentropy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09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( </a:t>
            </a:r>
            <a:r>
              <a:rPr lang="ko-KR" altLang="en-US" sz="32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b="1" dirty="0">
                <a:solidFill>
                  <a:schemeClr val="bg1"/>
                </a:solidFill>
              </a:rPr>
              <a:t> 네트워크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</a:rPr>
              <a:t>이동 불변성을 가진 표현을 만들어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800" b="1" dirty="0">
                <a:solidFill>
                  <a:schemeClr val="bg1"/>
                </a:solidFill>
              </a:rPr>
              <a:t> 층을 만듦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합성곱과</a:t>
            </a:r>
            <a:r>
              <a:rPr lang="ko-KR" altLang="en-US" sz="2800" b="1" dirty="0">
                <a:solidFill>
                  <a:schemeClr val="bg1"/>
                </a:solidFill>
              </a:rPr>
              <a:t> 최대 </a:t>
            </a:r>
            <a:r>
              <a:rPr lang="ko-KR" altLang="en-US" sz="2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800" b="1" dirty="0">
                <a:solidFill>
                  <a:schemeClr val="bg1"/>
                </a:solidFill>
              </a:rPr>
              <a:t> 층으로 구성됨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	- </a:t>
            </a:r>
            <a:r>
              <a:rPr lang="ko-KR" altLang="en-US" sz="2800" b="1" dirty="0">
                <a:solidFill>
                  <a:schemeClr val="bg1"/>
                </a:solidFill>
              </a:rPr>
              <a:t>특성 </a:t>
            </a:r>
            <a:r>
              <a:rPr lang="ko-KR" altLang="en-US" sz="2800" b="1" dirty="0" err="1">
                <a:solidFill>
                  <a:schemeClr val="bg1"/>
                </a:solidFill>
              </a:rPr>
              <a:t>맵의</a:t>
            </a:r>
            <a:r>
              <a:rPr lang="ko-KR" altLang="en-US" sz="2800" b="1" dirty="0">
                <a:solidFill>
                  <a:schemeClr val="bg1"/>
                </a:solidFill>
              </a:rPr>
              <a:t> 수가 증가함에 따라 적절한 크기로 특성 </a:t>
            </a:r>
            <a:r>
              <a:rPr lang="ko-KR" altLang="en-US" sz="2800" b="1" dirty="0" err="1">
                <a:solidFill>
                  <a:schemeClr val="bg1"/>
                </a:solidFill>
              </a:rPr>
              <a:t>맵을</a:t>
            </a:r>
            <a:r>
              <a:rPr lang="ko-KR" altLang="en-US" sz="2800" b="1" dirty="0">
                <a:solidFill>
                  <a:schemeClr val="bg1"/>
                </a:solidFill>
              </a:rPr>
              <a:t> 유지하여 후속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800" b="1" dirty="0">
                <a:solidFill>
                  <a:schemeClr val="bg1"/>
                </a:solidFill>
              </a:rPr>
              <a:t> 층이 입력에서 더 큰 부분을 볼 수 있음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대부분 </a:t>
            </a:r>
            <a:r>
              <a:rPr lang="en-US" altLang="ko-KR" sz="2800" b="1" dirty="0">
                <a:solidFill>
                  <a:schemeClr val="bg1"/>
                </a:solidFill>
              </a:rPr>
              <a:t>flatten </a:t>
            </a:r>
            <a:r>
              <a:rPr lang="ko-KR" altLang="en-US" sz="2800" b="1" dirty="0">
                <a:solidFill>
                  <a:schemeClr val="bg1"/>
                </a:solidFill>
              </a:rPr>
              <a:t>연산이나 전역 </a:t>
            </a:r>
            <a:r>
              <a:rPr lang="ko-KR" altLang="en-US" sz="2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800" b="1" dirty="0">
                <a:solidFill>
                  <a:schemeClr val="bg1"/>
                </a:solidFill>
              </a:rPr>
              <a:t> 층으로 끝남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275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0" y="846464"/>
            <a:ext cx="122626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RNN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</a:rPr>
              <a:t>한 번에 하나의 </a:t>
            </a:r>
            <a:r>
              <a:rPr lang="ko-KR" altLang="en-US" sz="2800" b="1" dirty="0" err="1">
                <a:solidFill>
                  <a:schemeClr val="bg1"/>
                </a:solidFill>
              </a:rPr>
              <a:t>타임스탭씩</a:t>
            </a:r>
            <a:r>
              <a:rPr lang="ko-KR" altLang="en-US" sz="2800" b="1" dirty="0">
                <a:solidFill>
                  <a:schemeClr val="bg1"/>
                </a:solidFill>
              </a:rPr>
              <a:t> 입력 시퀀스를 처리하고 이 과정동안 상태를 유지한다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dirty="0">
                <a:solidFill>
                  <a:schemeClr val="bg1"/>
                </a:solidFill>
              </a:rPr>
              <a:t>Simple RNN, GRU, LSTM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513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-163000" y="2165483"/>
            <a:ext cx="12119610" cy="19389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9.2 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딥러닝의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한계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1" y="692697"/>
            <a:ext cx="886492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          &lt;</a:t>
            </a:r>
            <a:r>
              <a:rPr lang="ko-KR" altLang="en-US" sz="40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4000" b="1" dirty="0">
                <a:solidFill>
                  <a:schemeClr val="bg1"/>
                </a:solidFill>
              </a:rPr>
              <a:t> 한계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과대적합 때문에 실제 환경에 적용 어려움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</a:rPr>
              <a:t>딥러닝은</a:t>
            </a:r>
            <a:r>
              <a:rPr lang="ko-KR" altLang="en-US" sz="2800" b="1" dirty="0">
                <a:solidFill>
                  <a:schemeClr val="bg1"/>
                </a:solidFill>
              </a:rPr>
              <a:t> 벡터공간을 다른 벡터공간으로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 err="1">
                <a:solidFill>
                  <a:schemeClr val="bg1"/>
                </a:solidFill>
              </a:rPr>
              <a:t>매핑한</a:t>
            </a:r>
            <a:r>
              <a:rPr lang="ko-KR" altLang="en-US" sz="2800" b="1" dirty="0">
                <a:solidFill>
                  <a:schemeClr val="bg1"/>
                </a:solidFill>
              </a:rPr>
              <a:t> 단순한 구조이기 때문에 </a:t>
            </a:r>
            <a:r>
              <a:rPr lang="ko-KR" altLang="en-US" sz="2800" b="1" dirty="0" err="1">
                <a:solidFill>
                  <a:schemeClr val="bg1"/>
                </a:solidFill>
              </a:rPr>
              <a:t>딥러닝을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프로그램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>
                <a:solidFill>
                  <a:schemeClr val="bg1"/>
                </a:solidFill>
              </a:rPr>
              <a:t>으로 정의할 순 있지만 프로그램을 </a:t>
            </a:r>
            <a:r>
              <a:rPr lang="ko-KR" altLang="en-US" sz="2800" b="1" dirty="0" err="1">
                <a:solidFill>
                  <a:schemeClr val="bg1"/>
                </a:solidFill>
              </a:rPr>
              <a:t>딥러닝</a:t>
            </a:r>
            <a:r>
              <a:rPr lang="ko-KR" altLang="en-US" sz="2800" b="1" dirty="0">
                <a:solidFill>
                  <a:schemeClr val="bg1"/>
                </a:solidFill>
              </a:rPr>
              <a:t> 모델로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>
                <a:solidFill>
                  <a:schemeClr val="bg1"/>
                </a:solidFill>
              </a:rPr>
              <a:t>구현하기는 어려움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훈련 데이터를 늘리는 것만으로는 한계가 있음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62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9.2.1 </a:t>
            </a:r>
            <a:r>
              <a:rPr lang="ko-KR" altLang="en-US" dirty="0">
                <a:solidFill>
                  <a:schemeClr val="bg1"/>
                </a:solidFill>
              </a:rPr>
              <a:t>머신 러닝 모델의 의인화 위험</a:t>
            </a:r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9" name="그림 8" descr="KakaoTalk_20200121_025901402_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875753" y="1544791"/>
            <a:ext cx="3960440" cy="52805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9616" y="1268761"/>
            <a:ext cx="4960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딥러닝이</a:t>
            </a:r>
            <a:r>
              <a:rPr lang="ko-KR" altLang="en-US" sz="2000" b="1" dirty="0">
                <a:solidFill>
                  <a:schemeClr val="bg1"/>
                </a:solidFill>
              </a:rPr>
              <a:t> 사람의 감정을 이해했다고 생각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 </a:t>
            </a:r>
            <a:r>
              <a:rPr lang="ko-KR" altLang="en-US" dirty="0">
                <a:solidFill>
                  <a:schemeClr val="bg1"/>
                </a:solidFill>
              </a:rPr>
              <a:t>웃는 얼굴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r>
              <a:rPr lang="en-US" altLang="ko-KR" dirty="0">
                <a:solidFill>
                  <a:schemeClr val="bg1"/>
                </a:solidFill>
              </a:rPr>
              <a:t>-&gt;”</a:t>
            </a:r>
            <a:r>
              <a:rPr lang="ko-KR" altLang="en-US" dirty="0">
                <a:solidFill>
                  <a:schemeClr val="bg1"/>
                </a:solidFill>
              </a:rPr>
              <a:t>이 사람이 행복하구나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62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9.2.1 </a:t>
            </a:r>
            <a:r>
              <a:rPr lang="ko-KR" altLang="en-US" dirty="0">
                <a:solidFill>
                  <a:schemeClr val="bg1"/>
                </a:solidFill>
              </a:rPr>
              <a:t>머신 러닝 모델의 의인화 위험</a:t>
            </a:r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8" name="그림 7" descr="KakaoTalk_20200121_025901402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707735" y="937962"/>
            <a:ext cx="4680520" cy="62406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87755" y="2132856"/>
            <a:ext cx="537659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3552" y="1196752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판다이미지</a:t>
            </a:r>
            <a:r>
              <a:rPr lang="en-US" altLang="ko-KR" sz="2000" b="1" dirty="0">
                <a:solidFill>
                  <a:schemeClr val="bg1"/>
                </a:solidFill>
              </a:rPr>
              <a:t>+</a:t>
            </a:r>
            <a:r>
              <a:rPr lang="ko-KR" altLang="en-US" sz="2000" b="1" dirty="0">
                <a:solidFill>
                  <a:schemeClr val="bg1"/>
                </a:solidFill>
              </a:rPr>
              <a:t>긴팔원숭이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000" b="1" dirty="0">
                <a:solidFill>
                  <a:schemeClr val="bg1"/>
                </a:solidFill>
              </a:rPr>
              <a:t>=</a:t>
            </a:r>
            <a:r>
              <a:rPr lang="ko-KR" altLang="en-US" sz="2000" b="1" dirty="0">
                <a:solidFill>
                  <a:schemeClr val="bg1"/>
                </a:solidFill>
              </a:rPr>
              <a:t>긴팔원숭이로 분류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KakaoTalk_20200121_025901402_02.jpg"/>
          <p:cNvPicPr>
            <a:picLocks noChangeAspect="1"/>
          </p:cNvPicPr>
          <p:nvPr/>
        </p:nvPicPr>
        <p:blipFill>
          <a:blip r:embed="rId4" cstate="print"/>
          <a:srcRect l="1198" t="1597" r="-607" b="15362"/>
          <a:stretch>
            <a:fillRect/>
          </a:stretch>
        </p:blipFill>
        <p:spPr>
          <a:xfrm>
            <a:off x="1967542" y="3113584"/>
            <a:ext cx="7968885" cy="3744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1916832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       지각경험을 통해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   긴팔원숭이와 판다를 구별가능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47595" y="3212976"/>
            <a:ext cx="537659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1" name="그림 10" descr="kissclipart-pictogram-clipart-pictogram-fba8c64172077b97.png"/>
          <p:cNvPicPr>
            <a:picLocks noChangeAspect="1"/>
          </p:cNvPicPr>
          <p:nvPr/>
        </p:nvPicPr>
        <p:blipFill>
          <a:blip r:embed="rId5" cstate="print">
            <a:lum bright="100000"/>
          </a:blip>
          <a:stretch>
            <a:fillRect/>
          </a:stretch>
        </p:blipFill>
        <p:spPr>
          <a:xfrm>
            <a:off x="2063552" y="620688"/>
            <a:ext cx="2167467" cy="1625600"/>
          </a:xfrm>
          <a:prstGeom prst="rect">
            <a:avLst/>
          </a:prstGeom>
        </p:spPr>
      </p:pic>
      <p:pic>
        <p:nvPicPr>
          <p:cNvPr id="12" name="그림 11" descr="machine-learning-19-910812.png"/>
          <p:cNvPicPr>
            <a:picLocks noChangeAspect="1"/>
          </p:cNvPicPr>
          <p:nvPr/>
        </p:nvPicPr>
        <p:blipFill>
          <a:blip r:embed="rId6" cstate="print">
            <a:lum bright="100000"/>
          </a:blip>
          <a:stretch>
            <a:fillRect/>
          </a:stretch>
        </p:blipFill>
        <p:spPr>
          <a:xfrm>
            <a:off x="6864085" y="620688"/>
            <a:ext cx="2071456" cy="15535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403" y="1916833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    </a:t>
            </a:r>
            <a:r>
              <a:rPr lang="ko-KR" altLang="en-US" dirty="0">
                <a:solidFill>
                  <a:schemeClr val="bg1"/>
                </a:solidFill>
              </a:rPr>
              <a:t>지각경험</a:t>
            </a:r>
            <a:r>
              <a:rPr lang="en-US" altLang="ko-KR" dirty="0">
                <a:solidFill>
                  <a:schemeClr val="bg1"/>
                </a:solidFill>
              </a:rPr>
              <a:t>X,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BUT </a:t>
            </a:r>
            <a:r>
              <a:rPr lang="ko-KR" altLang="en-US" dirty="0">
                <a:solidFill>
                  <a:schemeClr val="bg1"/>
                </a:solidFill>
              </a:rPr>
              <a:t>지각경험 있는 사람을 단순하게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         </a:t>
            </a:r>
            <a:r>
              <a:rPr lang="ko-KR" altLang="en-US" dirty="0" err="1">
                <a:solidFill>
                  <a:schemeClr val="bg1"/>
                </a:solidFill>
              </a:rPr>
              <a:t>흉내낸것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372" y="620688"/>
            <a:ext cx="710322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궁극 일반화</a:t>
            </a:r>
            <a:r>
              <a:rPr lang="en-US" altLang="ko-KR" sz="2800" b="1" dirty="0">
                <a:solidFill>
                  <a:schemeClr val="bg1"/>
                </a:solidFill>
              </a:rPr>
              <a:t>(extreme generalization)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사람의 인지능력 중 하나로 경험하지 못한 것을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상상해서 </a:t>
            </a:r>
            <a:r>
              <a:rPr lang="ko-KR" altLang="en-US" sz="2400" b="1" dirty="0" err="1">
                <a:solidFill>
                  <a:schemeClr val="bg1"/>
                </a:solidFill>
              </a:rPr>
              <a:t>일반화하는것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지역 일반화</a:t>
            </a:r>
            <a:r>
              <a:rPr lang="en-US" altLang="ko-KR" sz="2800" b="1" dirty="0">
                <a:solidFill>
                  <a:schemeClr val="bg1"/>
                </a:solidFill>
              </a:rPr>
              <a:t>(local generalization)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2400" b="1" dirty="0">
                <a:solidFill>
                  <a:schemeClr val="bg1"/>
                </a:solidFill>
              </a:rPr>
              <a:t> 일반화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여러 번의 시도로 패턴을 인식하고 일반화하는 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KakaoTalk_20200121_025901402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1584" y="3509628"/>
            <a:ext cx="5952661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892" y="1700808"/>
            <a:ext cx="77380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                </a:t>
            </a:r>
            <a:r>
              <a:rPr lang="en-US" altLang="ko-KR" sz="3600" b="1" dirty="0">
                <a:solidFill>
                  <a:schemeClr val="bg1"/>
                </a:solidFill>
              </a:rPr>
              <a:t>            &lt;</a:t>
            </a:r>
            <a:r>
              <a:rPr lang="ko-KR" altLang="en-US" sz="3600" b="1" dirty="0">
                <a:solidFill>
                  <a:schemeClr val="bg1"/>
                </a:solidFill>
              </a:rPr>
              <a:t>정리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2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</a:rPr>
              <a:t> 한계를 벗어나기 위해서는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 err="1">
                <a:solidFill>
                  <a:schemeClr val="bg1"/>
                </a:solidFill>
              </a:rPr>
              <a:t>딥러닝도</a:t>
            </a:r>
            <a:r>
              <a:rPr lang="ko-KR" altLang="en-US" sz="3200" b="1" dirty="0">
                <a:solidFill>
                  <a:schemeClr val="bg1"/>
                </a:solidFill>
              </a:rPr>
              <a:t> 사람처럼 </a:t>
            </a:r>
            <a:r>
              <a:rPr lang="ko-KR" altLang="en-US" sz="3200" b="1" dirty="0">
                <a:solidFill>
                  <a:srgbClr val="FF0000"/>
                </a:solidFill>
              </a:rPr>
              <a:t>추상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ko-KR" altLang="en-US" sz="3200" b="1" dirty="0">
                <a:solidFill>
                  <a:srgbClr val="FF0000"/>
                </a:solidFill>
              </a:rPr>
              <a:t>추론</a:t>
            </a:r>
            <a:r>
              <a:rPr lang="ko-KR" altLang="en-US" sz="3200" b="1" dirty="0">
                <a:solidFill>
                  <a:schemeClr val="bg1"/>
                </a:solidFill>
              </a:rPr>
              <a:t>을 </a:t>
            </a:r>
            <a:r>
              <a:rPr lang="ko-KR" altLang="en-US" sz="3200" b="1" dirty="0" err="1">
                <a:solidFill>
                  <a:schemeClr val="bg1"/>
                </a:solidFill>
              </a:rPr>
              <a:t>해야함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288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(residual connection)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출력을 상위 층의 입력으로 사용한다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연결되는 것이 아니라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더해지는 것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출력의 크기가 동일해야 함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--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크기가 다르면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033FC6-20C7-40EB-AA7F-7B12F4E62937}"/>
              </a:ext>
            </a:extLst>
          </p:cNvPr>
          <p:cNvSpPr txBox="1"/>
          <p:nvPr/>
        </p:nvSpPr>
        <p:spPr>
          <a:xfrm>
            <a:off x="3114181" y="3564186"/>
            <a:ext cx="8807526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선형 변환을 사용하여 하위 층의 활성화 출력을 목표 크기로 반환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23102E4-4BD8-4451-BB5D-0707B5C2EA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395" y="4221892"/>
            <a:ext cx="7563291" cy="24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9.3 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딥러닝의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미래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9.3.1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프로그램 같은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역전파와 미분 가능 층을 넘어서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9.3.3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자동화된 머신 러닝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영구 학습과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모듈화된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서브루틴 재사용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장기 버전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40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9.3.1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프로그램 같은 모델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82FF4E-5BD3-4F44-9F04-6E4F76DA8A19}"/>
              </a:ext>
            </a:extLst>
          </p:cNvPr>
          <p:cNvSpPr txBox="1"/>
          <p:nvPr/>
        </p:nvSpPr>
        <p:spPr>
          <a:xfrm>
            <a:off x="0" y="846464"/>
            <a:ext cx="12262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머신 러닝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순수한 패턴인식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지역 일반화  </a:t>
            </a:r>
            <a:r>
              <a:rPr lang="en-US" altLang="ko-KR" sz="3200" b="1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=&gt; </a:t>
            </a:r>
            <a:r>
              <a:rPr lang="ko-KR" altLang="en-US" sz="3200" b="1" dirty="0">
                <a:solidFill>
                  <a:schemeClr val="bg1"/>
                </a:solidFill>
              </a:rPr>
              <a:t>추상과 추론을 통해 </a:t>
            </a:r>
            <a:r>
              <a:rPr lang="ko-KR" altLang="en-US" sz="3200" b="1" dirty="0">
                <a:solidFill>
                  <a:srgbClr val="FF0000"/>
                </a:solidFill>
              </a:rPr>
              <a:t>궁극 일반화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749785-C265-4501-8046-732A156804C3}"/>
              </a:ext>
            </a:extLst>
          </p:cNvPr>
          <p:cNvSpPr txBox="1"/>
          <p:nvPr/>
        </p:nvSpPr>
        <p:spPr>
          <a:xfrm>
            <a:off x="0" y="3756758"/>
            <a:ext cx="12262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프로그램 합성 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예상되는 분야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</a:rPr>
              <a:t>탐색 알고리즘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프로그래밍 가능 공간 탐색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자동으로 간단한 프로그램 합성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1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34688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9.3.2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역전파와 미분 가능 층을 넘어서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30C393-9966-458E-8524-4B70AB683020}"/>
              </a:ext>
            </a:extLst>
          </p:cNvPr>
          <p:cNvSpPr txBox="1"/>
          <p:nvPr/>
        </p:nvSpPr>
        <p:spPr>
          <a:xfrm>
            <a:off x="150126" y="1366897"/>
            <a:ext cx="122626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미분 가능하지 않은 시스템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-&gt;</a:t>
            </a:r>
            <a:r>
              <a:rPr lang="ko-KR" altLang="en-US" sz="3200" b="1" dirty="0">
                <a:solidFill>
                  <a:schemeClr val="bg1"/>
                </a:solidFill>
              </a:rPr>
              <a:t>경사 </a:t>
            </a:r>
            <a:r>
              <a:rPr lang="ko-KR" altLang="en-US" sz="3200" b="1" dirty="0" err="1">
                <a:solidFill>
                  <a:schemeClr val="bg1"/>
                </a:solidFill>
              </a:rPr>
              <a:t>하강법</a:t>
            </a:r>
            <a:r>
              <a:rPr lang="ko-KR" altLang="en-US" sz="3200" b="1" dirty="0">
                <a:solidFill>
                  <a:schemeClr val="bg1"/>
                </a:solidFill>
              </a:rPr>
              <a:t> 사라지지는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않는다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단순한 미분 가능한 파라미터 모델보다 발전 할 것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자동화된 개발은 </a:t>
            </a:r>
            <a:r>
              <a:rPr lang="ko-KR" altLang="en-US" sz="3200" b="1" dirty="0" err="1">
                <a:solidFill>
                  <a:schemeClr val="bg1"/>
                </a:solidFill>
              </a:rPr>
              <a:t>역전파</a:t>
            </a:r>
            <a:r>
              <a:rPr lang="ko-KR" altLang="en-US" sz="3200" b="1" dirty="0">
                <a:solidFill>
                  <a:schemeClr val="bg1"/>
                </a:solidFill>
              </a:rPr>
              <a:t> 이상이 필요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xmlns="" id="{B10C3357-541A-43ED-B765-8EB0F214DA44}"/>
              </a:ext>
            </a:extLst>
          </p:cNvPr>
          <p:cNvSpPr/>
          <p:nvPr/>
        </p:nvSpPr>
        <p:spPr>
          <a:xfrm>
            <a:off x="3799268" y="4082603"/>
            <a:ext cx="1635617" cy="10045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C0B9E9-50D0-469A-A3A6-7F60CBA9582D}"/>
              </a:ext>
            </a:extLst>
          </p:cNvPr>
          <p:cNvSpPr txBox="1"/>
          <p:nvPr/>
        </p:nvSpPr>
        <p:spPr>
          <a:xfrm>
            <a:off x="5035640" y="5214738"/>
            <a:ext cx="382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효율성 떨어짐 </a:t>
            </a:r>
            <a:r>
              <a:rPr lang="en-US" altLang="ko-KR" b="1" dirty="0">
                <a:solidFill>
                  <a:schemeClr val="bg1"/>
                </a:solidFill>
              </a:rPr>
              <a:t>-&gt; </a:t>
            </a:r>
            <a:r>
              <a:rPr lang="ko-KR" altLang="en-US" b="1" dirty="0">
                <a:solidFill>
                  <a:schemeClr val="bg1"/>
                </a:solidFill>
              </a:rPr>
              <a:t>계층화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모듈화</a:t>
            </a:r>
          </a:p>
        </p:txBody>
      </p:sp>
    </p:spTree>
    <p:extLst>
      <p:ext uri="{BB962C8B-B14F-4D97-AF65-F5344CB8AC3E}">
        <p14:creationId xmlns:p14="http://schemas.microsoft.com/office/powerpoint/2010/main" val="18529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9.3.3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자동화된 머신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런닝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32172A-936B-48A3-8EAD-00B711C423E3}"/>
              </a:ext>
            </a:extLst>
          </p:cNvPr>
          <p:cNvSpPr txBox="1"/>
          <p:nvPr/>
        </p:nvSpPr>
        <p:spPr>
          <a:xfrm>
            <a:off x="327547" y="2458962"/>
            <a:ext cx="12262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3200" b="1" dirty="0">
                <a:solidFill>
                  <a:schemeClr val="bg1"/>
                </a:solidFill>
              </a:rPr>
              <a:t> 튜닝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탐색이므로 비교적 쉬움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강화 학습이나 유전 알고리즘을 사용하여 적절하게 아예 처음부터 적절한 구조를 볼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9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9.3.4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영구 학습과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모듈화된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서브루틴 재사용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2473DC-E813-4B15-AFC9-B7F2C32EDFC5}"/>
              </a:ext>
            </a:extLst>
          </p:cNvPr>
          <p:cNvSpPr txBox="1"/>
          <p:nvPr/>
        </p:nvSpPr>
        <p:spPr>
          <a:xfrm>
            <a:off x="0" y="2351782"/>
            <a:ext cx="12262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컴퓨터 모델이 프로그램과 더욱 </a:t>
            </a:r>
            <a:r>
              <a:rPr lang="ko-KR" altLang="en-US" sz="3200" b="1" dirty="0" err="1">
                <a:solidFill>
                  <a:schemeClr val="bg1"/>
                </a:solidFill>
              </a:rPr>
              <a:t>비슷해지고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그 양이 </a:t>
            </a:r>
            <a:r>
              <a:rPr lang="ko-KR" altLang="en-US" sz="3200" b="1" dirty="0" err="1">
                <a:solidFill>
                  <a:schemeClr val="bg1"/>
                </a:solidFill>
              </a:rPr>
              <a:t>많아짐에</a:t>
            </a:r>
            <a:r>
              <a:rPr lang="ko-KR" altLang="en-US" sz="3200" b="1" dirty="0">
                <a:solidFill>
                  <a:schemeClr val="bg1"/>
                </a:solidFill>
              </a:rPr>
              <a:t> 따라 모델의 프로그램 서브 루틴을 재사용하기 시작할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27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9.3.5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장기 버전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E91D0F-D4C0-47F2-9618-706B24BB0899}"/>
              </a:ext>
            </a:extLst>
          </p:cNvPr>
          <p:cNvSpPr txBox="1"/>
          <p:nvPr/>
        </p:nvSpPr>
        <p:spPr>
          <a:xfrm>
            <a:off x="150126" y="1366897"/>
            <a:ext cx="122626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모델은 더 프로그램 같아질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모듈과 기하학적 모듈의 혼합이 이뤄질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하드코딩 대신 자동으로 만들어질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</a:rPr>
              <a:t>전체 공통 라이브러리와 이와 연계된 모델 성장 시스템은 사람과 비슷한 궁극 일반화의 어떤 형태를 달성할 수 있을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</a:rPr>
              <a:t>영구 학습 모델 성장 시스템을 인공 일반 지능</a:t>
            </a:r>
            <a:r>
              <a:rPr lang="en-US" altLang="ko-KR" sz="3200" b="1" dirty="0">
                <a:solidFill>
                  <a:schemeClr val="bg1"/>
                </a:solidFill>
              </a:rPr>
              <a:t>(AGI)</a:t>
            </a:r>
            <a:r>
              <a:rPr lang="ko-KR" altLang="en-US" sz="3200" b="1" dirty="0">
                <a:solidFill>
                  <a:schemeClr val="bg1"/>
                </a:solidFill>
              </a:rPr>
              <a:t> 으로 생각할 수 있습니다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7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캐글의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실전 문제로 연습하기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아카이브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en-US" altLang="ko-KR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arXiv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)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를 통해 최신 논문 읽기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생태계 탐험하기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3771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2013</a:t>
            </a:r>
            <a:r>
              <a:rPr lang="ko-KR" altLang="en-US" sz="2500" b="1" dirty="0">
                <a:solidFill>
                  <a:schemeClr val="bg1"/>
                </a:solidFill>
              </a:rPr>
              <a:t>년부터 투자와 연구인력이 급격이 증가되어 빠르게 변화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 책에서 배운 것들 또한 영원히 유효하지 않으며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나머지 경력을 위해야 알아야 할 전부도 아니다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자신의 지식과 기술을 연마하고 업데이트하기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온라인에 있는 많은 자료들을 활용하여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최신 기술을 연마하고 앞길을 넓힌다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0708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6DE8B267-F51E-4491-9E41-271996EA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3733"/>
            <a:ext cx="7620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432426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</a:t>
            </a:r>
            <a:r>
              <a:rPr lang="en-US" altLang="ko-KR" sz="2500" b="1" dirty="0">
                <a:solidFill>
                  <a:schemeClr val="bg1"/>
                </a:solidFill>
              </a:rPr>
              <a:t>(kaggle.com) : </a:t>
            </a:r>
            <a:r>
              <a:rPr lang="ko-KR" altLang="en-US" sz="2500" b="1" dirty="0">
                <a:solidFill>
                  <a:schemeClr val="bg1"/>
                </a:solidFill>
              </a:rPr>
              <a:t>빅데이터 솔루션 대회 플랫폼 회사 </a:t>
            </a:r>
            <a:r>
              <a:rPr lang="en-US" altLang="ko-KR" sz="2500" b="1" dirty="0">
                <a:solidFill>
                  <a:schemeClr val="bg1"/>
                </a:solidFill>
              </a:rPr>
              <a:t>(2017</a:t>
            </a:r>
            <a:r>
              <a:rPr lang="ko-KR" altLang="en-US" sz="2500" b="1" dirty="0">
                <a:solidFill>
                  <a:schemeClr val="bg1"/>
                </a:solidFill>
              </a:rPr>
              <a:t>년 구글이 인수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기업 및 단체에서 보상을 걸고 데이터와 과제를 등록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과제를 해결하기 위해 모델을 개발하고 경쟁하는 시스템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실전 경험을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얻기위해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머신러닝경연</a:t>
            </a:r>
            <a:r>
              <a:rPr lang="ko-KR" altLang="en-US" sz="2500" b="1" dirty="0">
                <a:solidFill>
                  <a:schemeClr val="bg1"/>
                </a:solidFill>
              </a:rPr>
              <a:t> 대회에 참여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많은 문제들이 </a:t>
            </a:r>
            <a:r>
              <a:rPr lang="ko-KR" altLang="en-US" sz="2500" b="1" dirty="0" err="1">
                <a:solidFill>
                  <a:schemeClr val="bg1"/>
                </a:solidFill>
              </a:rPr>
              <a:t>딥러닝에</a:t>
            </a:r>
            <a:r>
              <a:rPr lang="ko-KR" altLang="en-US" sz="2500" b="1" dirty="0">
                <a:solidFill>
                  <a:schemeClr val="bg1"/>
                </a:solidFill>
              </a:rPr>
              <a:t> 관련된 것들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상위 입상자는 큰 상금이 주어지기도 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우승자들은 대부분 </a:t>
            </a:r>
            <a:r>
              <a:rPr lang="en-US" altLang="ko-KR" sz="2500" b="1" dirty="0" err="1">
                <a:solidFill>
                  <a:schemeClr val="bg1"/>
                </a:solidFill>
              </a:rPr>
              <a:t>XGBoost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라이브러리 또는 </a:t>
            </a:r>
            <a:r>
              <a:rPr lang="en-US" altLang="ko-KR" sz="2500" b="1" dirty="0" err="1">
                <a:solidFill>
                  <a:schemeClr val="bg1"/>
                </a:solidFill>
              </a:rPr>
              <a:t>Keras</a:t>
            </a:r>
            <a:r>
              <a:rPr lang="ko-KR" altLang="en-US" sz="2500" b="1" dirty="0">
                <a:solidFill>
                  <a:schemeClr val="bg1"/>
                </a:solidFill>
              </a:rPr>
              <a:t>를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실용적 고급 실천 사항들인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튜닝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검증세트 과대적합 방지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 등에 익숙해질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5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50EF3CF-C35C-4681-AEB6-27B4712BB54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6405" y="1490757"/>
            <a:ext cx="5179185" cy="49844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71847AA-4A3A-4845-AF09-62FF9A6499A3}"/>
              </a:ext>
            </a:extLst>
          </p:cNvPr>
          <p:cNvSpPr/>
          <p:nvPr/>
        </p:nvSpPr>
        <p:spPr>
          <a:xfrm>
            <a:off x="3932109" y="3799749"/>
            <a:ext cx="468675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1CFED42-1533-49C9-A570-7F9F32CC6E97}"/>
              </a:ext>
            </a:extLst>
          </p:cNvPr>
          <p:cNvCxnSpPr/>
          <p:nvPr/>
        </p:nvCxnSpPr>
        <p:spPr>
          <a:xfrm>
            <a:off x="3639127" y="2447638"/>
            <a:ext cx="24568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1.5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 가중치 공유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355600" y="1289863"/>
            <a:ext cx="12612913" cy="323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객체를 여러 번 재사용할 수 있음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가지를 가진 모델</a:t>
            </a: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가중치 공유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연산 수행 </a:t>
            </a: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126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54441A-CCC1-4B27-B106-64105E3EEE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6952" y="1261884"/>
            <a:ext cx="4638097" cy="54909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A5A2659-A7AF-46AA-A27E-7B656E5A7EEC}"/>
              </a:ext>
            </a:extLst>
          </p:cNvPr>
          <p:cNvSpPr/>
          <p:nvPr/>
        </p:nvSpPr>
        <p:spPr>
          <a:xfrm>
            <a:off x="4464285" y="2876113"/>
            <a:ext cx="291011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323235E-92F3-484E-A52E-57FC70ECE848}"/>
              </a:ext>
            </a:extLst>
          </p:cNvPr>
          <p:cNvCxnSpPr>
            <a:cxnSpLocks/>
          </p:cNvCxnSpPr>
          <p:nvPr/>
        </p:nvCxnSpPr>
        <p:spPr>
          <a:xfrm>
            <a:off x="3840491" y="6557820"/>
            <a:ext cx="41766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BDC9203-15EC-406D-AF69-F26B8CF7E4A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8022" y="1528497"/>
            <a:ext cx="6315956" cy="3801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B524ADA-EFCC-452C-9A13-0BA95EC69170}"/>
              </a:ext>
            </a:extLst>
          </p:cNvPr>
          <p:cNvCxnSpPr>
            <a:cxnSpLocks/>
          </p:cNvCxnSpPr>
          <p:nvPr/>
        </p:nvCxnSpPr>
        <p:spPr>
          <a:xfrm>
            <a:off x="3337109" y="4798292"/>
            <a:ext cx="370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D990BC8C-436F-493D-ACF3-7EB7367D95EF}"/>
              </a:ext>
            </a:extLst>
          </p:cNvPr>
          <p:cNvCxnSpPr>
            <a:cxnSpLocks/>
          </p:cNvCxnSpPr>
          <p:nvPr/>
        </p:nvCxnSpPr>
        <p:spPr>
          <a:xfrm>
            <a:off x="7839836" y="4798292"/>
            <a:ext cx="12395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93871C28-FAB9-4918-80DA-04998B5A6068}"/>
              </a:ext>
            </a:extLst>
          </p:cNvPr>
          <p:cNvCxnSpPr>
            <a:cxnSpLocks/>
          </p:cNvCxnSpPr>
          <p:nvPr/>
        </p:nvCxnSpPr>
        <p:spPr>
          <a:xfrm>
            <a:off x="3050781" y="5052292"/>
            <a:ext cx="12395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5650E07-4C57-4399-9781-D078A7CC4FCD}"/>
              </a:ext>
            </a:extLst>
          </p:cNvPr>
          <p:cNvSpPr/>
          <p:nvPr/>
        </p:nvSpPr>
        <p:spPr>
          <a:xfrm>
            <a:off x="2951875" y="4324027"/>
            <a:ext cx="4492634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D0FDAA5-7918-4991-8884-207317800F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5179" y="1305301"/>
            <a:ext cx="4801637" cy="535539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C402372-5DBB-4AD1-AC81-7B8A201155B3}"/>
              </a:ext>
            </a:extLst>
          </p:cNvPr>
          <p:cNvCxnSpPr>
            <a:cxnSpLocks/>
          </p:cNvCxnSpPr>
          <p:nvPr/>
        </p:nvCxnSpPr>
        <p:spPr>
          <a:xfrm>
            <a:off x="5327546" y="2401456"/>
            <a:ext cx="2735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13253B3-B7E3-4BE1-B868-578500A8ECBC}"/>
              </a:ext>
            </a:extLst>
          </p:cNvPr>
          <p:cNvSpPr/>
          <p:nvPr/>
        </p:nvSpPr>
        <p:spPr>
          <a:xfrm>
            <a:off x="6054540" y="6497122"/>
            <a:ext cx="2075048" cy="155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F1BB1F8-0663-4E76-B9BF-D81985C1A23C}"/>
              </a:ext>
            </a:extLst>
          </p:cNvPr>
          <p:cNvSpPr/>
          <p:nvPr/>
        </p:nvSpPr>
        <p:spPr>
          <a:xfrm>
            <a:off x="4673600" y="3755691"/>
            <a:ext cx="332509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CFFEC7F-E279-4BDD-88C9-B35C809FA83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4537" y="1433860"/>
            <a:ext cx="5142926" cy="509595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101AEE6-CFBB-46AE-9361-049DBFEA8A81}"/>
              </a:ext>
            </a:extLst>
          </p:cNvPr>
          <p:cNvCxnSpPr>
            <a:cxnSpLocks/>
          </p:cNvCxnSpPr>
          <p:nvPr/>
        </p:nvCxnSpPr>
        <p:spPr>
          <a:xfrm>
            <a:off x="3525064" y="6038235"/>
            <a:ext cx="42796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61FA7E-1E00-493E-B713-BADAA9FB54D1}"/>
              </a:ext>
            </a:extLst>
          </p:cNvPr>
          <p:cNvSpPr/>
          <p:nvPr/>
        </p:nvSpPr>
        <p:spPr>
          <a:xfrm>
            <a:off x="4886036" y="3162515"/>
            <a:ext cx="489528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A0EF936-B2B5-44A7-A82C-AB0C8E480AD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525" y="1384163"/>
            <a:ext cx="4704951" cy="53189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73A84B4-89DA-4A02-91FF-25251D9D1AF0}"/>
              </a:ext>
            </a:extLst>
          </p:cNvPr>
          <p:cNvCxnSpPr>
            <a:cxnSpLocks/>
          </p:cNvCxnSpPr>
          <p:nvPr/>
        </p:nvCxnSpPr>
        <p:spPr>
          <a:xfrm>
            <a:off x="5929733" y="6693877"/>
            <a:ext cx="9513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F9D6B24-17A8-4F94-B84D-0F218F23F722}"/>
              </a:ext>
            </a:extLst>
          </p:cNvPr>
          <p:cNvSpPr/>
          <p:nvPr/>
        </p:nvSpPr>
        <p:spPr>
          <a:xfrm>
            <a:off x="5399511" y="2999928"/>
            <a:ext cx="474816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9A50A07-75A6-4B4B-B22D-80093BD1FBB2}"/>
              </a:ext>
            </a:extLst>
          </p:cNvPr>
          <p:cNvSpPr/>
          <p:nvPr/>
        </p:nvSpPr>
        <p:spPr>
          <a:xfrm>
            <a:off x="6484784" y="5295720"/>
            <a:ext cx="636452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F900A7-D642-4843-A0AE-D12B56554F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9681" y="1423901"/>
            <a:ext cx="4492634" cy="511819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9DBEE0-CFDD-4454-A36C-806281F413E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7308" y="4772643"/>
            <a:ext cx="6182588" cy="9907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763358D-5C0B-4E6C-82B5-4B673AD93C61}"/>
              </a:ext>
            </a:extLst>
          </p:cNvPr>
          <p:cNvCxnSpPr>
            <a:cxnSpLocks/>
          </p:cNvCxnSpPr>
          <p:nvPr/>
        </p:nvCxnSpPr>
        <p:spPr>
          <a:xfrm>
            <a:off x="5717308" y="4979720"/>
            <a:ext cx="1080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AE60C34-FF4F-4B63-8D82-2BF50F8A779A}"/>
              </a:ext>
            </a:extLst>
          </p:cNvPr>
          <p:cNvSpPr/>
          <p:nvPr/>
        </p:nvSpPr>
        <p:spPr>
          <a:xfrm>
            <a:off x="7453745" y="3001414"/>
            <a:ext cx="785092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0653FC1-389F-418A-BA9B-D9876515C77C}"/>
              </a:ext>
            </a:extLst>
          </p:cNvPr>
          <p:cNvCxnSpPr>
            <a:cxnSpLocks/>
          </p:cNvCxnSpPr>
          <p:nvPr/>
        </p:nvCxnSpPr>
        <p:spPr>
          <a:xfrm>
            <a:off x="5717308" y="5240304"/>
            <a:ext cx="1080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A592C7D-C461-4036-943A-9CDEE33C20F0}"/>
              </a:ext>
            </a:extLst>
          </p:cNvPr>
          <p:cNvCxnSpPr>
            <a:cxnSpLocks/>
          </p:cNvCxnSpPr>
          <p:nvPr/>
        </p:nvCxnSpPr>
        <p:spPr>
          <a:xfrm flipV="1">
            <a:off x="10423235" y="4979720"/>
            <a:ext cx="1390074" cy="79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3651617"/>
            <a:ext cx="12191999" cy="86177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CSV</a:t>
            </a:r>
            <a:r>
              <a:rPr lang="ko-KR" altLang="en-US" sz="2500" b="1" dirty="0">
                <a:solidFill>
                  <a:schemeClr val="bg1"/>
                </a:solidFill>
              </a:rPr>
              <a:t>파일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몇 가지 필드를 쉼표로 구분한 텍스트 데이터 및 텍스트 파일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보통 엑셀로 작성하고 파일형식을 </a:t>
            </a:r>
            <a:r>
              <a:rPr lang="en-US" altLang="ko-KR" sz="2500" b="1" dirty="0">
                <a:solidFill>
                  <a:schemeClr val="bg1"/>
                </a:solidFill>
              </a:rPr>
              <a:t>csv</a:t>
            </a:r>
            <a:r>
              <a:rPr lang="ko-KR" altLang="en-US" sz="2500" b="1" dirty="0">
                <a:solidFill>
                  <a:schemeClr val="bg1"/>
                </a:solidFill>
              </a:rPr>
              <a:t>형식으로 저장한다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9.4.2 </a:t>
            </a:r>
            <a:r>
              <a:rPr lang="ko-KR" altLang="en-US" sz="2500" b="1" dirty="0">
                <a:solidFill>
                  <a:schemeClr val="bg1"/>
                </a:solidFill>
              </a:rPr>
              <a:t>아카이브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를 통해 최신 논문 읽기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 :</a:t>
            </a:r>
            <a:r>
              <a:rPr lang="ko-KR" altLang="en-US" sz="2500" b="1" dirty="0">
                <a:solidFill>
                  <a:schemeClr val="bg1"/>
                </a:solidFill>
              </a:rPr>
              <a:t> 물리학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수학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컴퓨터 과학분야의 연구 논문을 사전 출판하는 공개 서버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</a:t>
            </a:r>
            <a:r>
              <a:rPr lang="en-US" altLang="ko-KR" sz="2500" b="1" dirty="0">
                <a:solidFill>
                  <a:schemeClr val="bg1"/>
                </a:solidFill>
              </a:rPr>
              <a:t>  (X</a:t>
            </a:r>
            <a:r>
              <a:rPr lang="ko-KR" altLang="en-US" sz="2500" b="1" dirty="0">
                <a:solidFill>
                  <a:schemeClr val="bg1"/>
                </a:solidFill>
              </a:rPr>
              <a:t>는 그리스어로 </a:t>
            </a:r>
            <a:r>
              <a:rPr lang="en-US" altLang="ko-KR" sz="2500" b="1" dirty="0">
                <a:solidFill>
                  <a:schemeClr val="bg1"/>
                </a:solidFill>
              </a:rPr>
              <a:t>chi)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딥러닝 분야는 연구속도가 빠르고 경쟁이 치열하기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학회승인을 기다리지 않고 연구한 것을 주장하고 선점하기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다른 과학 분야와 달리 완전히 </a:t>
            </a:r>
            <a:r>
              <a:rPr lang="ko-KR" altLang="en-US" sz="2500" b="1" dirty="0" err="1">
                <a:solidFill>
                  <a:schemeClr val="bg1"/>
                </a:solidFill>
              </a:rPr>
              <a:t>오픈되어</a:t>
            </a:r>
            <a:r>
              <a:rPr lang="ko-KR" altLang="en-US" sz="2500" b="1" dirty="0">
                <a:solidFill>
                  <a:schemeClr val="bg1"/>
                </a:solidFill>
              </a:rPr>
              <a:t>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하지만 논문이 많고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심사가 되지 않았기 때문에 훌륭한 논문을 구별하기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이를 해결하기 위해 </a:t>
            </a:r>
            <a:r>
              <a:rPr lang="ko-KR" altLang="en-US" sz="2500" b="1" u="sng" dirty="0">
                <a:solidFill>
                  <a:schemeClr val="bg1"/>
                </a:solidFill>
              </a:rPr>
              <a:t>아카이브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새니티</a:t>
            </a:r>
            <a:r>
              <a:rPr lang="ko-KR" altLang="en-US" sz="2500" b="1" u="sng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프리저버</a:t>
            </a:r>
            <a:r>
              <a:rPr lang="ko-KR" altLang="en-US" sz="2500" b="1" dirty="0">
                <a:solidFill>
                  <a:schemeClr val="bg1"/>
                </a:solidFill>
              </a:rPr>
              <a:t> 또는 </a:t>
            </a:r>
            <a:r>
              <a:rPr lang="ko-KR" altLang="en-US" sz="2500" b="1" u="sng" dirty="0">
                <a:solidFill>
                  <a:schemeClr val="bg1"/>
                </a:solidFill>
              </a:rPr>
              <a:t>구글 스칼라</a:t>
            </a:r>
            <a:r>
              <a:rPr lang="ko-KR" altLang="en-US" sz="2500" b="1" dirty="0">
                <a:solidFill>
                  <a:schemeClr val="bg1"/>
                </a:solidFill>
              </a:rPr>
              <a:t>를 통해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어느정도 필터링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51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9.4.2 </a:t>
            </a:r>
            <a:r>
              <a:rPr lang="ko-KR" altLang="en-US" sz="2500" b="1" dirty="0">
                <a:solidFill>
                  <a:schemeClr val="bg1"/>
                </a:solidFill>
              </a:rPr>
              <a:t>아카이브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를 통해 최신 논문 읽기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아카이브 </a:t>
            </a:r>
            <a:r>
              <a:rPr lang="ko-KR" altLang="en-US" sz="2500" b="1" dirty="0" err="1">
                <a:solidFill>
                  <a:schemeClr val="bg1"/>
                </a:solidFill>
              </a:rPr>
              <a:t>새니티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프리저버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>
                <a:solidFill>
                  <a:schemeClr val="bg1"/>
                </a:solidFill>
              </a:rPr>
              <a:t>새로운 논문 추천 및 카테고리화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https://arxiv-sanity.com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구글 스칼라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저자별</a:t>
            </a:r>
            <a:r>
              <a:rPr lang="ko-KR" altLang="en-US" sz="2500" b="1" dirty="0">
                <a:solidFill>
                  <a:schemeClr val="bg1"/>
                </a:solidFill>
              </a:rPr>
              <a:t> 논문 검색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https://scholar.google.com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061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생태계 탐험하기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생태계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튜토리얼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가이드 문서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관련 오픈 소스 프로젝트 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일종의 커뮤니티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https://keras.io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주 참고 자료 온라인 문서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https://github.com/keras-team/keras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소스코드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https://kerasteam.slack.com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>
                <a:solidFill>
                  <a:schemeClr val="bg1"/>
                </a:solidFill>
              </a:rPr>
              <a:t>딥러닝 관련 토론 참여 및 도움요청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https://blog.keras.io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튜토리얼 및 딥러닝 관련 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9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맺음말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AI </a:t>
            </a:r>
            <a:r>
              <a:rPr lang="ko-KR" altLang="en-US" sz="2500" b="1" dirty="0">
                <a:solidFill>
                  <a:schemeClr val="bg1"/>
                </a:solidFill>
              </a:rPr>
              <a:t>분야의 배움은 아주 긴 여행입니다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 분야는 확실히 아는 것보다 모르는 것이 훨씬 많습니다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지금까지 많은 발전이 있었지만 근본적인 질문들은 대부분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답을 찾지 못한 상태입니다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아직 많은 것들은 질문조차 되지 않았습니다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지금부터 배우고 질문하고 연구하세요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5479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EF457F-D737-4773-B658-AD1CC0374D6E}"/>
              </a:ext>
            </a:extLst>
          </p:cNvPr>
          <p:cNvSpPr txBox="1"/>
          <p:nvPr/>
        </p:nvSpPr>
        <p:spPr>
          <a:xfrm>
            <a:off x="0" y="1074510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5000" b="1" dirty="0">
                <a:solidFill>
                  <a:schemeClr val="bg1"/>
                </a:solidFill>
              </a:rPr>
              <a:t> 창시자에게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배우는 딥러닝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- </a:t>
            </a:r>
            <a:r>
              <a:rPr lang="en-US" altLang="ko-KR" sz="50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Fin</a:t>
            </a:r>
            <a:r>
              <a:rPr lang="en-US" altLang="ko-KR" sz="5000" b="1" dirty="0">
                <a:solidFill>
                  <a:schemeClr val="bg1"/>
                </a:solidFill>
              </a:rPr>
              <a:t> -</a:t>
            </a:r>
          </a:p>
          <a:p>
            <a:pPr algn="ctr"/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수고하셨습니다</a:t>
            </a:r>
            <a:r>
              <a:rPr lang="en-US" altLang="ko-KR" sz="5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96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1.5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 가중치 공유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238370" y="991351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양쪽 입력을 모두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D7F2EE6-CD8F-449F-ACDC-E6FA5C6AE1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688" y="2651411"/>
            <a:ext cx="6149938" cy="375527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F198D679-FECB-4CA9-B9AC-FF4255A21E11}"/>
              </a:ext>
            </a:extLst>
          </p:cNvPr>
          <p:cNvSpPr/>
          <p:nvPr/>
        </p:nvSpPr>
        <p:spPr>
          <a:xfrm>
            <a:off x="4610518" y="3638618"/>
            <a:ext cx="2535247" cy="45071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C50E42-33A6-41E3-9818-721369317DE7}"/>
              </a:ext>
            </a:extLst>
          </p:cNvPr>
          <p:cNvSpPr txBox="1"/>
          <p:nvPr/>
        </p:nvSpPr>
        <p:spPr>
          <a:xfrm>
            <a:off x="7277305" y="3586745"/>
            <a:ext cx="2595582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왼쪽 가지 구성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65A9A8B4-1DB5-4F28-9767-31785B30F00C}"/>
              </a:ext>
            </a:extLst>
          </p:cNvPr>
          <p:cNvSpPr/>
          <p:nvPr/>
        </p:nvSpPr>
        <p:spPr>
          <a:xfrm>
            <a:off x="4595969" y="4464942"/>
            <a:ext cx="2535247" cy="45071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0532767-8C20-40A6-B5C4-FD2D86B46FAF}"/>
              </a:ext>
            </a:extLst>
          </p:cNvPr>
          <p:cNvSpPr txBox="1"/>
          <p:nvPr/>
        </p:nvSpPr>
        <p:spPr>
          <a:xfrm>
            <a:off x="7262756" y="4413069"/>
            <a:ext cx="2820003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오른쪽 가지 구성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가중치가 재사용됨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740A91A-2CBB-40FE-A022-CA4AA5B65569}"/>
              </a:ext>
            </a:extLst>
          </p:cNvPr>
          <p:cNvSpPr txBox="1"/>
          <p:nvPr/>
        </p:nvSpPr>
        <p:spPr>
          <a:xfrm>
            <a:off x="7277305" y="5691945"/>
            <a:ext cx="4488729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객체 만든 후 훈련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가중치는 양쪽 입력을 바탕으로 업데이트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F9074804-EE19-454F-A8DE-CC324C7F3479}"/>
              </a:ext>
            </a:extLst>
          </p:cNvPr>
          <p:cNvSpPr/>
          <p:nvPr/>
        </p:nvSpPr>
        <p:spPr>
          <a:xfrm>
            <a:off x="4850999" y="6061381"/>
            <a:ext cx="2251253" cy="407506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8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1.6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층과 모델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A792E5C-78DD-467D-87B4-190C7C196DF7}"/>
              </a:ext>
            </a:extLst>
          </p:cNvPr>
          <p:cNvSpPr txBox="1"/>
          <p:nvPr/>
        </p:nvSpPr>
        <p:spPr>
          <a:xfrm>
            <a:off x="355600" y="1289863"/>
            <a:ext cx="12612913" cy="2592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모델을 층처럼 사용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=&gt;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텐서로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모델을 호출해서 출력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얻을 수 있다는 뜻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8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모든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객체를 호출할 때 모델의 가중치가 재사용됨</a:t>
            </a:r>
          </a:p>
        </p:txBody>
      </p:sp>
    </p:spTree>
    <p:extLst>
      <p:ext uri="{BB962C8B-B14F-4D97-AF65-F5344CB8AC3E}">
        <p14:creationId xmlns:p14="http://schemas.microsoft.com/office/powerpoint/2010/main" val="41947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109432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딥러닝을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위한 고급 도구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7.1 Sequential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모델을 넘어서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함수형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API</a:t>
            </a: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콜백과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텐서보드를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 모델 검사와 모니터링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모델의 성능을 최대로 끌어올리기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19610" cy="4245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7.2 케라스 콜백과 텐서보드를 사용한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   딥러닝 모델 검사와 모니터링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7.2.1 콜백을 사용하여 모델의 훈련 과정 제어하기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7.2.2 텐서보드 소개: 텐서플로의 시각화 프레임워크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7.2.3 정리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7.2.1 콜백을 사용하여 모델의 훈련과정 제어하기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710055"/>
            <a:ext cx="12195810" cy="317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지금까지 예제는 적절한 훈련 에포크를 알아내기 위해 첫 번째 실행에서 과대적합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이 시작될 때까지 충분한 에포크로 훈련했다.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그런 다음 최적의 에포크 횟수로 처음부터 새로운 훈련을 시작했다.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BUT, 이런 방식은 시간과 비용 등 낭비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SO, 케라스의 콜백을 사용하여 검증 손실이 더 이상 향상되지 않을 때 훈련을 멈춤.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2566670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콜백 : 모델의 상태와 성능에 대한 모든 정보에 접근하고 훈련 중지, 모델 저장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가중치 적재 또는 모델 상태 변경 등을 처리할 수 있는 기능.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콜백의 종류 (keras.callbacks)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 체크포인트 저장(.ModelCheckpoint)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훈련하는 동안 어떤 지점에서 모델의 현재 가중치를 저장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조기 종료(.Early stopping)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검증 손실이 더 이상 향상되지 않을 때 훈련을 중지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하이퍼 파라미터 값을 동적으로 저장(.LearningRateScheduler)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옵티마이저의 학습률 등을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훈련과 검증 지표를 로그에 기록,모델이 학습한 표현이 업데이트 될때마다 시각화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(.TensorBoard)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807085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ModelCheckpoint 와 EarlyStopping 콜백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925" y="1316990"/>
            <a:ext cx="9430385" cy="35833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925" y="4531995"/>
            <a:ext cx="9430385" cy="21736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9654540" y="1314450"/>
            <a:ext cx="23666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86690" y="9423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ReduceLROnPlateau 콜백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398905"/>
            <a:ext cx="12195175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이 콜백을 사용하면 검증 손실이 향상되지 않을 때 학습률을 작게 할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=&gt; 학습률을 작게 하거나 크게 하면 훈련 도중 지역 최솟값에서 효과적으로 빠져나올 수 있다.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4860_11484776/fImage12658285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1105" y="2628900"/>
            <a:ext cx="5715635" cy="3648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45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506417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120" y="2071370"/>
            <a:ext cx="10729595" cy="21824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032" name="그림 1031" descr="C:/Users/KYH/AppData/Roaming/PolarisOffice/ETemp/12116_24285320/fImage1328017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120" y="4215130"/>
            <a:ext cx="10728960" cy="13474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8003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자신만의 콜백 만들기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265025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" y="1391920"/>
            <a:ext cx="6299835" cy="356108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289560" y="5171440"/>
            <a:ext cx="1163891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내장 콜백에서 제공하지 않는 경우 필요에따라 keras.callbacks.Callback 클래스를 상속받아 구현할 수 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8003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자신만의 콜백 만들기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4200426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495" y="1412240"/>
            <a:ext cx="9691370" cy="45015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479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7.2 텐서보드 소개 : 텐서플로의 시각화 프레임 워크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45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2403018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298575"/>
            <a:ext cx="4906010" cy="2953385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5558790" y="1518920"/>
            <a:ext cx="4641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257810" y="4362450"/>
            <a:ext cx="10845165" cy="19361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위 그림과 같이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시각화 프레임워크 텐서보드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딥러닝 프레임워크 케라스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하드웨어 시스템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텐서보드의 핵심 목적은 훈련 모델의 내부에서 일어나는 모든 것을 시각적으로 모니터링할 수 있도록 돕는것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4" name="TextBox 1033"/>
          <p:cNvSpPr txBox="1">
            <a:spLocks/>
          </p:cNvSpPr>
          <p:nvPr/>
        </p:nvSpPr>
        <p:spPr>
          <a:xfrm>
            <a:off x="5621020" y="1289685"/>
            <a:ext cx="640080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측정 지표를 시각적으로 모니터링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 구조를 시각화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활성화 출력과 그래디언트의 히스토그램을 그림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- 3D로 임베딩을 표현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dirty="0" err="1">
                <a:latin typeface="맑은 고딕" charset="0"/>
                <a:ea typeface="맑은 고딕" charset="0"/>
                <a:cs typeface="+mj-cs"/>
              </a:rPr>
              <a:t>ㅁ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51706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7.1 Sequential 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모델을 넘어서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: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			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함수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API</a:t>
            </a:r>
            <a:endParaRPr lang="ko-KR" altLang="en-US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7.1.1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소개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다중 입력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7.1.3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다중 출력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비순향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유향 그래프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 가중치 공유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7.1.6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층과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무델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7.1.7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17805" y="817880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텐서보드를 사용한 텍스트 분류 모델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6262818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8615" y="1524635"/>
            <a:ext cx="7230745" cy="49307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959626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834" b="41246"/>
          <a:stretch>
            <a:fillRect/>
          </a:stretch>
        </p:blipFill>
        <p:spPr>
          <a:xfrm>
            <a:off x="594995" y="1485265"/>
            <a:ext cx="7287260" cy="150114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19596272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54" r="-550"/>
          <a:stretch>
            <a:fillRect/>
          </a:stretch>
        </p:blipFill>
        <p:spPr>
          <a:xfrm>
            <a:off x="594995" y="2990215"/>
            <a:ext cx="6864350" cy="10534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027430" y="2282825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http://localhost:6006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351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34640285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112520"/>
            <a:ext cx="3277235" cy="531939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5050728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65" y="2392680"/>
            <a:ext cx="6620510" cy="2600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18386287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" y="1400175"/>
            <a:ext cx="5656580" cy="459549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63680288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7795"/>
            <a:ext cx="5887085" cy="4572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7065929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9" y="819785"/>
            <a:ext cx="5506085" cy="58108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42265" y="1052195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7.2.3 정리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445135" y="1762125"/>
            <a:ext cx="10303510" cy="2016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케라스 콜백은 훈련하는 동안 모델을 모니터링하고 모델 상태를 바탕으로 자동으로 작업을 수행하는 손쉬운 방법이다.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텐서플로를 사용하면 텐서보드를 이용하여 모델 상황을 브라우저에서 시각화할 수 있습니다. 케라스 모델에서는 TensorBoard 콜백 사용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고급 구조 패턴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하이퍼파라미터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최적화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 앙상블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50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4017818" y="2805753"/>
            <a:ext cx="8174181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-2" y="1892855"/>
            <a:ext cx="121919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정규화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모델에 주입되는 샘플들을 균일하게 만든다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정규화 </a:t>
            </a:r>
            <a:r>
              <a:rPr lang="en-US" altLang="ko-KR" sz="2500" b="1" dirty="0">
                <a:solidFill>
                  <a:schemeClr val="bg1"/>
                </a:solidFill>
              </a:rPr>
              <a:t>= (</a:t>
            </a:r>
            <a:r>
              <a:rPr lang="ko-KR" altLang="en-US" sz="2500" b="1" dirty="0">
                <a:solidFill>
                  <a:schemeClr val="bg1"/>
                </a:solidFill>
              </a:rPr>
              <a:t>데이터 </a:t>
            </a:r>
            <a:r>
              <a:rPr lang="en-US" altLang="ko-KR" sz="2500" b="1" dirty="0">
                <a:solidFill>
                  <a:schemeClr val="bg1"/>
                </a:solidFill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</a:rPr>
              <a:t>평균</a:t>
            </a:r>
            <a:r>
              <a:rPr lang="en-US" altLang="ko-KR" sz="2500" b="1" dirty="0">
                <a:solidFill>
                  <a:schemeClr val="bg1"/>
                </a:solidFill>
              </a:rPr>
              <a:t>) / </a:t>
            </a:r>
            <a:r>
              <a:rPr lang="ko-KR" altLang="en-US" sz="2500" b="1" dirty="0">
                <a:solidFill>
                  <a:schemeClr val="bg1"/>
                </a:solidFill>
              </a:rPr>
              <a:t>표준 편차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평균은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이 되고 분산은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 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29D2EAF-CA23-4B02-A0DF-97BEA35DBE1F}"/>
              </a:ext>
            </a:extLst>
          </p:cNvPr>
          <p:cNvSpPr txBox="1"/>
          <p:nvPr/>
        </p:nvSpPr>
        <p:spPr>
          <a:xfrm>
            <a:off x="1" y="3428998"/>
            <a:ext cx="121919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하지만 </a:t>
            </a:r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층이나 </a:t>
            </a:r>
            <a:r>
              <a:rPr lang="en-US" altLang="ko-KR" sz="2500" b="1" dirty="0">
                <a:solidFill>
                  <a:schemeClr val="bg1"/>
                </a:solidFill>
              </a:rPr>
              <a:t>Conv2D</a:t>
            </a:r>
            <a:r>
              <a:rPr lang="ko-KR" altLang="en-US" sz="2500" b="1" dirty="0">
                <a:solidFill>
                  <a:schemeClr val="bg1"/>
                </a:solidFill>
              </a:rPr>
              <a:t>층에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입력될 때는 평균이 </a:t>
            </a:r>
            <a:r>
              <a:rPr lang="en-US" altLang="ko-KR" sz="2500" b="1" dirty="0">
                <a:solidFill>
                  <a:schemeClr val="bg1"/>
                </a:solidFill>
              </a:rPr>
              <a:t>0, </a:t>
            </a:r>
            <a:r>
              <a:rPr lang="ko-KR" altLang="en-US" sz="2500" b="1" dirty="0">
                <a:solidFill>
                  <a:schemeClr val="bg1"/>
                </a:solidFill>
              </a:rPr>
              <a:t>분산이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이더라도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출력될 때도 평균이 </a:t>
            </a:r>
            <a:r>
              <a:rPr lang="en-US" altLang="ko-KR" sz="2500" b="1" dirty="0">
                <a:solidFill>
                  <a:schemeClr val="bg1"/>
                </a:solidFill>
              </a:rPr>
              <a:t>0, </a:t>
            </a:r>
            <a:r>
              <a:rPr lang="ko-KR" altLang="en-US" sz="2500" b="1" dirty="0">
                <a:solidFill>
                  <a:schemeClr val="bg1"/>
                </a:solidFill>
              </a:rPr>
              <a:t>분산이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이라 기대하기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A75F8D-F73D-4016-BD5B-E301E6510133}"/>
              </a:ext>
            </a:extLst>
          </p:cNvPr>
          <p:cNvSpPr txBox="1"/>
          <p:nvPr/>
        </p:nvSpPr>
        <p:spPr>
          <a:xfrm>
            <a:off x="-3" y="4965141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입력에 대하여 출력이 너무 작거나 크면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역전파되는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그래디언트도</a:t>
            </a:r>
            <a:r>
              <a:rPr lang="ko-KR" altLang="en-US" sz="2500" b="1" dirty="0">
                <a:solidFill>
                  <a:schemeClr val="bg1"/>
                </a:solidFill>
              </a:rPr>
              <a:t> 매우 줄어들게 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6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053A0A8-B966-4F58-80C7-27B833CB6C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714" y="1884506"/>
            <a:ext cx="3077477" cy="4025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8257B4-6A72-4BA6-AE88-F1CCC68C9610}"/>
              </a:ext>
            </a:extLst>
          </p:cNvPr>
          <p:cNvSpPr txBox="1"/>
          <p:nvPr/>
        </p:nvSpPr>
        <p:spPr>
          <a:xfrm>
            <a:off x="1316182" y="1204902"/>
            <a:ext cx="433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Sequential</a:t>
            </a:r>
            <a:r>
              <a:rPr lang="ko-KR" altLang="en-US" sz="2400" b="1" dirty="0">
                <a:solidFill>
                  <a:schemeClr val="bg1"/>
                </a:solidFill>
              </a:rPr>
              <a:t> 모델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8251ECF3-85E2-4B11-888F-71CB1734DBEA}"/>
              </a:ext>
            </a:extLst>
          </p:cNvPr>
          <p:cNvSpPr/>
          <p:nvPr/>
        </p:nvSpPr>
        <p:spPr>
          <a:xfrm>
            <a:off x="4405745" y="2970469"/>
            <a:ext cx="2050473" cy="1039091"/>
          </a:xfrm>
          <a:prstGeom prst="rightArrow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14FFC-7DA4-436E-88F7-867B9A7FA827}"/>
              </a:ext>
            </a:extLst>
          </p:cNvPr>
          <p:cNvSpPr txBox="1"/>
          <p:nvPr/>
        </p:nvSpPr>
        <p:spPr>
          <a:xfrm>
            <a:off x="7128485" y="3171107"/>
            <a:ext cx="337610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출력이 하나</a:t>
            </a:r>
          </a:p>
        </p:txBody>
      </p:sp>
    </p:spTree>
    <p:extLst>
      <p:ext uri="{BB962C8B-B14F-4D97-AF65-F5344CB8AC3E}">
        <p14:creationId xmlns:p14="http://schemas.microsoft.com/office/powerpoint/2010/main" val="810495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훈련하는 동안 평균과 분산이 바뀌더라도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         </a:t>
            </a:r>
            <a:r>
              <a:rPr lang="ko-KR" altLang="en-US" sz="2500" b="1" dirty="0">
                <a:solidFill>
                  <a:schemeClr val="bg1"/>
                </a:solidFill>
              </a:rPr>
              <a:t>이에 적응하여 데이터를 </a:t>
            </a:r>
            <a:r>
              <a:rPr lang="ko-KR" altLang="en-US" sz="2500" b="1" dirty="0" err="1">
                <a:solidFill>
                  <a:schemeClr val="bg1"/>
                </a:solidFill>
              </a:rPr>
              <a:t>정규화한다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입력과 출력을 유지하도록 도와주므로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그래디언트가</a:t>
            </a:r>
            <a:r>
              <a:rPr lang="ko-KR" altLang="en-US" sz="2500" b="1" dirty="0">
                <a:solidFill>
                  <a:schemeClr val="bg1"/>
                </a:solidFill>
              </a:rPr>
              <a:t> 더 잘 전파되도록 도와준다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더 깊은 네트워크를 구성할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609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-2" y="184394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배치정규화는 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2500" b="1" dirty="0">
                <a:solidFill>
                  <a:schemeClr val="bg1"/>
                </a:solidFill>
              </a:rPr>
              <a:t>() </a:t>
            </a:r>
            <a:r>
              <a:rPr lang="ko-KR" altLang="en-US" sz="2500" b="1" dirty="0">
                <a:solidFill>
                  <a:schemeClr val="bg1"/>
                </a:solidFill>
              </a:rPr>
              <a:t>함수를 사용하며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보통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합성곱이나</a:t>
            </a:r>
            <a:r>
              <a:rPr lang="ko-KR" altLang="en-US" sz="2500" b="1" dirty="0">
                <a:solidFill>
                  <a:schemeClr val="bg1"/>
                </a:solidFill>
              </a:rPr>
              <a:t> 전결합층 다음에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500" b="1" dirty="0">
                <a:solidFill>
                  <a:schemeClr val="bg1"/>
                </a:solidFill>
              </a:rPr>
              <a:t>(layers.Conv2D(32,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3,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activation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‘</a:t>
            </a:r>
            <a:r>
              <a:rPr lang="en-US" altLang="ko-KR" sz="2500" b="1" dirty="0" err="1">
                <a:solidFill>
                  <a:schemeClr val="bg1"/>
                </a:solidFill>
              </a:rPr>
              <a:t>relu</a:t>
            </a:r>
            <a:r>
              <a:rPr lang="en-US" altLang="ko-KR" sz="2500" b="1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</a:t>
            </a:r>
            <a:r>
              <a:rPr lang="en-US" altLang="ko-KR" sz="2500" b="1" u="sng" dirty="0" err="1">
                <a:solidFill>
                  <a:schemeClr val="bg1"/>
                </a:solidFill>
                <a:highlight>
                  <a:srgbClr val="FF0000"/>
                </a:highlight>
              </a:rPr>
              <a:t>BatchNormalization</a:t>
            </a:r>
            <a:r>
              <a:rPr lang="en-US" altLang="ko-KR" sz="2500" b="1" u="sng" dirty="0">
                <a:solidFill>
                  <a:schemeClr val="bg1"/>
                </a:solidFill>
                <a:highlight>
                  <a:srgbClr val="FF0000"/>
                </a:highlight>
              </a:rPr>
              <a:t>()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dense_model.add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layers.Dense</a:t>
            </a:r>
            <a:r>
              <a:rPr lang="en-US" altLang="ko-KR" sz="2500" b="1" dirty="0">
                <a:solidFill>
                  <a:schemeClr val="bg1"/>
                </a:solidFill>
              </a:rPr>
              <a:t>(32, activation = ‘</a:t>
            </a:r>
            <a:r>
              <a:rPr lang="en-US" altLang="ko-KR" sz="2500" b="1" dirty="0" err="1">
                <a:solidFill>
                  <a:schemeClr val="bg1"/>
                </a:solidFill>
              </a:rPr>
              <a:t>relu</a:t>
            </a:r>
            <a:r>
              <a:rPr lang="en-US" altLang="ko-KR" sz="2500" b="1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dense_model.add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</a:t>
            </a:r>
            <a:r>
              <a:rPr lang="en-US" altLang="ko-KR" sz="2500" b="1" u="sng" dirty="0" err="1">
                <a:solidFill>
                  <a:schemeClr val="bg1"/>
                </a:solidFill>
                <a:highlight>
                  <a:srgbClr val="FF0000"/>
                </a:highlight>
              </a:rPr>
              <a:t>BatchNormalization</a:t>
            </a:r>
            <a:r>
              <a:rPr lang="en-US" altLang="ko-KR" sz="2500" b="1" u="sng" dirty="0">
                <a:solidFill>
                  <a:schemeClr val="bg1"/>
                </a:solidFill>
                <a:highlight>
                  <a:srgbClr val="FF0000"/>
                </a:highlight>
              </a:rPr>
              <a:t>()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38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-2" y="184394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추가사항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배치정규화 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2500" b="1" dirty="0">
                <a:solidFill>
                  <a:schemeClr val="bg1"/>
                </a:solidFill>
              </a:rPr>
              <a:t>()</a:t>
            </a:r>
            <a:r>
              <a:rPr lang="ko-KR" altLang="en-US" sz="2500" b="1" dirty="0">
                <a:solidFill>
                  <a:schemeClr val="bg1"/>
                </a:solidFill>
              </a:rPr>
              <a:t>는 </a:t>
            </a:r>
            <a:r>
              <a:rPr lang="ko-KR" altLang="en-US" sz="2500" b="1" dirty="0" err="1">
                <a:solidFill>
                  <a:schemeClr val="bg1"/>
                </a:solidFill>
              </a:rPr>
              <a:t>정규화할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특성축을</a:t>
            </a:r>
            <a:r>
              <a:rPr lang="ko-KR" altLang="en-US" sz="2500" b="1" dirty="0">
                <a:solidFill>
                  <a:schemeClr val="bg1"/>
                </a:solidFill>
              </a:rPr>
              <a:t> 지정하는 </a:t>
            </a:r>
            <a:r>
              <a:rPr lang="en-US" altLang="ko-KR" sz="2500" b="1" dirty="0">
                <a:solidFill>
                  <a:schemeClr val="bg1"/>
                </a:solidFill>
              </a:rPr>
              <a:t>axis </a:t>
            </a:r>
            <a:r>
              <a:rPr lang="ko-KR" altLang="en-US" sz="2500" b="1" dirty="0">
                <a:solidFill>
                  <a:schemeClr val="bg1"/>
                </a:solidFill>
              </a:rPr>
              <a:t>매개변수가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axis(</a:t>
            </a:r>
            <a:r>
              <a:rPr lang="ko-KR" altLang="en-US" sz="2500" b="1" dirty="0">
                <a:solidFill>
                  <a:schemeClr val="bg1"/>
                </a:solidFill>
              </a:rPr>
              <a:t>중심선</a:t>
            </a:r>
            <a:r>
              <a:rPr lang="en-US" altLang="ko-KR" sz="2500" b="1" dirty="0">
                <a:solidFill>
                  <a:schemeClr val="bg1"/>
                </a:solidFill>
              </a:rPr>
              <a:t>) : </a:t>
            </a:r>
            <a:r>
              <a:rPr lang="ko-KR" altLang="en-US" sz="2500" b="1" dirty="0">
                <a:solidFill>
                  <a:schemeClr val="bg1"/>
                </a:solidFill>
              </a:rPr>
              <a:t>축의 위치를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인덱스 </a:t>
            </a:r>
            <a:r>
              <a:rPr lang="ko-KR" altLang="en-US" sz="2500" b="1" dirty="0" err="1">
                <a:solidFill>
                  <a:schemeClr val="bg1"/>
                </a:solidFill>
              </a:rPr>
              <a:t>슬라이싱과</a:t>
            </a:r>
            <a:r>
              <a:rPr lang="ko-KR" altLang="en-US" sz="2500" b="1" dirty="0">
                <a:solidFill>
                  <a:schemeClr val="bg1"/>
                </a:solidFill>
              </a:rPr>
              <a:t> 동일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axis = 0 </a:t>
            </a:r>
            <a:r>
              <a:rPr lang="ko-KR" altLang="en-US" sz="2500" b="1" dirty="0">
                <a:solidFill>
                  <a:schemeClr val="bg1"/>
                </a:solidFill>
              </a:rPr>
              <a:t>이면 첫번째 </a:t>
            </a:r>
            <a:r>
              <a:rPr lang="en-US" altLang="ko-KR" sz="2500" b="1" dirty="0">
                <a:solidFill>
                  <a:schemeClr val="bg1"/>
                </a:solidFill>
              </a:rPr>
              <a:t>axis = -1</a:t>
            </a:r>
            <a:r>
              <a:rPr lang="ko-KR" altLang="en-US" sz="2500" b="1" dirty="0">
                <a:solidFill>
                  <a:schemeClr val="bg1"/>
                </a:solidFill>
              </a:rPr>
              <a:t>이면 마지막 축을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Default(</a:t>
            </a:r>
            <a:r>
              <a:rPr lang="ko-KR" altLang="en-US" sz="2500" b="1" dirty="0">
                <a:solidFill>
                  <a:schemeClr val="bg1"/>
                </a:solidFill>
              </a:rPr>
              <a:t>기본값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은 </a:t>
            </a:r>
            <a:r>
              <a:rPr lang="en-US" altLang="ko-KR" sz="2500" b="1" dirty="0">
                <a:solidFill>
                  <a:schemeClr val="bg1"/>
                </a:solidFill>
              </a:rPr>
              <a:t>-1 </a:t>
            </a:r>
            <a:r>
              <a:rPr lang="ko-KR" altLang="en-US" sz="2500" b="1" dirty="0">
                <a:solidFill>
                  <a:schemeClr val="bg1"/>
                </a:solidFill>
              </a:rPr>
              <a:t>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911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각 채널만의 공간적 특징을 추출하는 것이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불가능하기 때문에 고안한 방법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파라미터와 연산의 수를 크게 줄여준다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적은 데이터로도 더 좋은 표현을 학습하고 성능이 더 높아진다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</a:rPr>
              <a:t>1) </a:t>
            </a:r>
            <a:r>
              <a:rPr lang="ko-KR" altLang="en-US" sz="2500" b="1" dirty="0">
                <a:solidFill>
                  <a:schemeClr val="bg1"/>
                </a:solidFill>
              </a:rPr>
              <a:t>입력 채널별로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수행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2) </a:t>
            </a:r>
            <a:r>
              <a:rPr lang="ko-KR" altLang="en-US" sz="2500" b="1" dirty="0" err="1">
                <a:solidFill>
                  <a:schemeClr val="bg1"/>
                </a:solidFill>
              </a:rPr>
              <a:t>점별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(1x1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3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기본적인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관련 이미지">
            <a:extLst>
              <a:ext uri="{FF2B5EF4-FFF2-40B4-BE49-F238E27FC236}">
                <a16:creationId xmlns:a16="http://schemas.microsoft.com/office/drawing/2014/main" xmlns="" id="{92EE29A6-1DB6-4E74-A5E0-F3C52B72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8" y="1492716"/>
            <a:ext cx="6604000" cy="495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B3C42FA6-8F0F-44B7-9D5B-6085AD4E2690}"/>
              </a:ext>
            </a:extLst>
          </p:cNvPr>
          <p:cNvCxnSpPr/>
          <p:nvPr/>
        </p:nvCxnSpPr>
        <p:spPr>
          <a:xfrm>
            <a:off x="4285673" y="2558473"/>
            <a:ext cx="8866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3C8E12-FD0E-4336-8223-9B04C97E6E92}"/>
              </a:ext>
            </a:extLst>
          </p:cNvPr>
          <p:cNvCxnSpPr/>
          <p:nvPr/>
        </p:nvCxnSpPr>
        <p:spPr>
          <a:xfrm>
            <a:off x="4595091" y="2230582"/>
            <a:ext cx="8866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36CE9E2-14DE-4CD8-83AD-4DA68303CB59}"/>
              </a:ext>
            </a:extLst>
          </p:cNvPr>
          <p:cNvCxnSpPr/>
          <p:nvPr/>
        </p:nvCxnSpPr>
        <p:spPr>
          <a:xfrm flipV="1">
            <a:off x="4285673" y="2244436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62E97BBA-83F4-4FFD-B037-157434984411}"/>
              </a:ext>
            </a:extLst>
          </p:cNvPr>
          <p:cNvCxnSpPr/>
          <p:nvPr/>
        </p:nvCxnSpPr>
        <p:spPr>
          <a:xfrm flipV="1">
            <a:off x="5176982" y="2262761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AB261A6-69FA-4525-A2AF-08C5F605C95E}"/>
              </a:ext>
            </a:extLst>
          </p:cNvPr>
          <p:cNvCxnSpPr/>
          <p:nvPr/>
        </p:nvCxnSpPr>
        <p:spPr>
          <a:xfrm flipV="1">
            <a:off x="5172364" y="3082973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911BDAA5-AB0E-4AFF-9EE5-5FCD860BAC2D}"/>
              </a:ext>
            </a:extLst>
          </p:cNvPr>
          <p:cNvCxnSpPr/>
          <p:nvPr/>
        </p:nvCxnSpPr>
        <p:spPr>
          <a:xfrm>
            <a:off x="5172364" y="2558473"/>
            <a:ext cx="0" cy="8617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E355A077-9C2C-484E-8FA8-342D29753F4E}"/>
              </a:ext>
            </a:extLst>
          </p:cNvPr>
          <p:cNvCxnSpPr/>
          <p:nvPr/>
        </p:nvCxnSpPr>
        <p:spPr>
          <a:xfrm>
            <a:off x="5463310" y="2221196"/>
            <a:ext cx="0" cy="8617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31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9CAB27-0DC5-4C3B-916B-12EBB1B694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8960" y="2273974"/>
            <a:ext cx="5934075" cy="31718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098" name="Picture 2" descr="depthwise convolution standard convolution에 대한 이미지 검색결과">
            <a:extLst>
              <a:ext uri="{FF2B5EF4-FFF2-40B4-BE49-F238E27FC236}">
                <a16:creationId xmlns:a16="http://schemas.microsoft.com/office/drawing/2014/main" xmlns="" id="{3076ADCA-F785-4FEC-8922-934BEEDB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54" y="1492716"/>
            <a:ext cx="6632691" cy="4734342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Pointwise convolution과 depthwise convolution의 장점을&#10;이해하기 위해, 우선 일반 convolution의 계산량 및 parameter&#10;수에 대해 생각해보면&#10;어떤 CNN에 대한 입력 특징...">
            <a:extLst>
              <a:ext uri="{FF2B5EF4-FFF2-40B4-BE49-F238E27FC236}">
                <a16:creationId xmlns:a16="http://schemas.microsoft.com/office/drawing/2014/main" xmlns="" id="{6D3353A4-6634-409E-988C-592FDB1E2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4583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1263808"/>
              </a:xfrm>
              <a:prstGeom prst="rect">
                <a:avLst/>
              </a:prstGeom>
              <a:blipFill>
                <a:blip r:embed="rId4" cstate="print"/>
                <a:stretch>
                  <a:fillRect l="-1839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5854EB-82A3-47FA-80EA-40ABACD1E4F5}"/>
              </a:ext>
            </a:extLst>
          </p:cNvPr>
          <p:cNvSpPr txBox="1"/>
          <p:nvPr/>
        </p:nvSpPr>
        <p:spPr>
          <a:xfrm>
            <a:off x="2111086" y="4224772"/>
            <a:ext cx="26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N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910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Depthwise convolution&#10;Depthwise convolution는 특징맵 채널마다 각각 공간 방향의 convolution&#10;을 수행한다.&#10;채널 방향에 convolution을 수행하지 않기 때문에 일반 con...">
            <a:extLst>
              <a:ext uri="{FF2B5EF4-FFF2-40B4-BE49-F238E27FC236}">
                <a16:creationId xmlns:a16="http://schemas.microsoft.com/office/drawing/2014/main" xmlns="" id="{0BA0A318-CD62-4F2A-A69B-F94431F3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4583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282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2820003"/>
              </a:xfrm>
              <a:prstGeom prst="rect">
                <a:avLst/>
              </a:prstGeom>
              <a:blipFill>
                <a:blip r:embed="rId4" cstate="print"/>
                <a:stretch>
                  <a:fillRect l="-1839" t="-1728" b="-43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Pointwise convolution&#10;Pointwise convolution은 ResNet등의 skip connection에도 이용되는&#10;1x1 convolution이다.&#10;공간 방향의 convolution은 실시하지 않...">
            <a:extLst>
              <a:ext uri="{FF2B5EF4-FFF2-40B4-BE49-F238E27FC236}">
                <a16:creationId xmlns:a16="http://schemas.microsoft.com/office/drawing/2014/main" xmlns="" id="{5E2CA1DE-205F-4271-A075-E737F43A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3877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436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점별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4367542"/>
              </a:xfrm>
              <a:prstGeom prst="rect">
                <a:avLst/>
              </a:prstGeom>
              <a:blipFill>
                <a:blip r:embed="rId4" cstate="print"/>
                <a:stretch>
                  <a:fillRect l="-1839" t="-1117" b="-2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5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-2" y="1663877"/>
                <a:ext cx="609600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663877"/>
                <a:ext cx="6096001" cy="1263808"/>
              </a:xfrm>
              <a:prstGeom prst="rect">
                <a:avLst/>
              </a:prstGeom>
              <a:blipFill>
                <a:blip r:embed="rId3" cstate="print"/>
                <a:stretch>
                  <a:fillRect l="-1600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E7417364-61B1-4EE7-97C6-6DDE8AB50AE3}"/>
                  </a:ext>
                </a:extLst>
              </p:cNvPr>
              <p:cNvSpPr txBox="1"/>
              <p:nvPr/>
            </p:nvSpPr>
            <p:spPr>
              <a:xfrm>
                <a:off x="6095997" y="1663877"/>
                <a:ext cx="609600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7417364-61B1-4EE7-97C6-6DDE8AB50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1663877"/>
                <a:ext cx="6096001" cy="1263808"/>
              </a:xfrm>
              <a:prstGeom prst="rect">
                <a:avLst/>
              </a:prstGeom>
              <a:blipFill>
                <a:blip r:embed="rId4" cstate="print"/>
                <a:stretch>
                  <a:fillRect l="-1600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96D8FD5E-E075-4C54-BB4C-83DB7C1C9429}"/>
                  </a:ext>
                </a:extLst>
              </p:cNvPr>
              <p:cNvSpPr txBox="1"/>
              <p:nvPr/>
            </p:nvSpPr>
            <p:spPr>
              <a:xfrm>
                <a:off x="2" y="3280800"/>
                <a:ext cx="12191998" cy="357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chemeClr val="bg1"/>
                    </a:solidFill>
                  </a:rPr>
                  <a:t>일반합성곱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A : B</a:t>
                </a:r>
              </a:p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</a:rPr>
                  <a:t>A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B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일반합성곱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B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일반합성곱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/ 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500" b="1" dirty="0">
                    <a:solidFill>
                      <a:schemeClr val="bg1"/>
                    </a:solidFill>
                  </a:rPr>
                  <a:t>통상 커널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K = 3, 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출력차원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M = 32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로 설정하므로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𝟒𝟏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altLang="ko-KR" sz="25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𝟐𝟖𝟖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(배)</m:t>
                      </m:r>
                    </m:oMath>
                  </m:oMathPara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D8FD5E-E075-4C54-BB4C-83DB7C1C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3280800"/>
                <a:ext cx="12191998" cy="3577198"/>
              </a:xfrm>
              <a:prstGeom prst="rect">
                <a:avLst/>
              </a:prstGeom>
              <a:blipFill>
                <a:blip r:embed="rId5" cstate="print"/>
                <a:stretch>
                  <a:fillRect t="-1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4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7087684-F22A-4DC3-A28E-47F5453399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150" y="1914375"/>
            <a:ext cx="4105275" cy="2838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4620BAF-33F8-4D17-B79D-5D16545095E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2051" y="1870656"/>
            <a:ext cx="3789799" cy="2903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B5DD156-0F0B-4C0F-BD50-85C7E6D264AA}"/>
              </a:ext>
            </a:extLst>
          </p:cNvPr>
          <p:cNvSpPr txBox="1"/>
          <p:nvPr/>
        </p:nvSpPr>
        <p:spPr>
          <a:xfrm>
            <a:off x="-6350" y="5283500"/>
            <a:ext cx="1219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Sequential </a:t>
            </a:r>
            <a:r>
              <a:rPr lang="ko-KR" altLang="en-US" sz="2800" b="1" dirty="0">
                <a:solidFill>
                  <a:schemeClr val="bg1"/>
                </a:solidFill>
              </a:rPr>
              <a:t>클래스로 만들지 못함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3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372DE55-A9AD-49DA-BA2C-C7A29AEEF5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689" y="1636007"/>
            <a:ext cx="6810375" cy="46196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7D57FD5-CC51-4746-BEA5-9938D88C68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7286" y="1261884"/>
            <a:ext cx="7058025" cy="53668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848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사용자가 수정할 수 있는 </a:t>
            </a:r>
            <a:r>
              <a:rPr lang="ko-KR" altLang="en-US" sz="2500" b="1" dirty="0" err="1">
                <a:solidFill>
                  <a:schemeClr val="bg1"/>
                </a:solidFill>
              </a:rPr>
              <a:t>파라미터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>
                <a:solidFill>
                  <a:schemeClr val="bg1"/>
                </a:solidFill>
              </a:rPr>
              <a:t>층의 개수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>
                <a:solidFill>
                  <a:schemeClr val="bg1"/>
                </a:solidFill>
              </a:rPr>
              <a:t>필터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</a:rPr>
              <a:t>출력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의 개수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 err="1">
                <a:solidFill>
                  <a:schemeClr val="bg1"/>
                </a:solidFill>
              </a:rPr>
              <a:t>활성화함수</a:t>
            </a:r>
            <a:r>
              <a:rPr lang="ko-KR" altLang="en-US" sz="2500" b="1" dirty="0">
                <a:solidFill>
                  <a:schemeClr val="bg1"/>
                </a:solidFill>
              </a:rPr>
              <a:t> 종류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 err="1">
                <a:solidFill>
                  <a:schemeClr val="bg1"/>
                </a:solidFill>
              </a:rPr>
              <a:t>드롭아웃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대부분의 시간을 쓰는 일이다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하루종일</a:t>
            </a:r>
            <a:r>
              <a:rPr lang="ko-KR" altLang="en-US" sz="2500" b="1" dirty="0">
                <a:solidFill>
                  <a:schemeClr val="bg1"/>
                </a:solidFill>
              </a:rPr>
              <a:t> 수정하는 것은 사람이 할 일이 아니다</a:t>
            </a:r>
            <a:r>
              <a:rPr lang="en-US" altLang="ko-KR" sz="2500" b="1" dirty="0">
                <a:solidFill>
                  <a:schemeClr val="bg1"/>
                </a:solidFill>
              </a:rPr>
              <a:t> -&gt; </a:t>
            </a:r>
            <a:r>
              <a:rPr lang="ko-KR" altLang="en-US" sz="2500" b="1" dirty="0">
                <a:solidFill>
                  <a:schemeClr val="bg1"/>
                </a:solidFill>
              </a:rPr>
              <a:t>기계에 위임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93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자동으로 선택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선택된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하이퍼파라미터로</a:t>
            </a:r>
            <a:r>
              <a:rPr lang="ko-KR" altLang="en-US" sz="2500" b="1" dirty="0">
                <a:solidFill>
                  <a:schemeClr val="bg1"/>
                </a:solidFill>
              </a:rPr>
              <a:t> 모델 생성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훈련데이터 학습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검증데이터 최종성능 측정 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검증세트 과대적합주의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다음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자동으로 선택</a:t>
            </a:r>
            <a:endParaRPr lang="en-US" altLang="ko-KR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5. </a:t>
            </a:r>
            <a:r>
              <a:rPr lang="ko-KR" altLang="en-US" sz="2500" b="1" dirty="0">
                <a:solidFill>
                  <a:schemeClr val="bg1"/>
                </a:solidFill>
              </a:rPr>
              <a:t>이 과정을 반복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6. </a:t>
            </a:r>
            <a:r>
              <a:rPr lang="ko-KR" altLang="en-US" sz="2500" b="1" dirty="0">
                <a:solidFill>
                  <a:schemeClr val="bg1"/>
                </a:solidFill>
              </a:rPr>
              <a:t>마지막으로 테스트 데이터 성능 측정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549836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핵심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검증 성능을 사용하여 </a:t>
            </a:r>
            <a:r>
              <a:rPr lang="ko-KR" altLang="en-US" sz="2500" b="1" dirty="0" err="1">
                <a:solidFill>
                  <a:schemeClr val="bg1"/>
                </a:solidFill>
              </a:rPr>
              <a:t>다음번에</a:t>
            </a:r>
            <a:r>
              <a:rPr lang="ko-KR" altLang="en-US" sz="2500" b="1" dirty="0">
                <a:solidFill>
                  <a:schemeClr val="bg1"/>
                </a:solidFill>
              </a:rPr>
              <a:t> 시도할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500" b="1" dirty="0">
                <a:solidFill>
                  <a:schemeClr val="bg1"/>
                </a:solidFill>
              </a:rPr>
              <a:t> 선택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이런 알고리즘을 피드백 신호라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836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But,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문제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피드백 신호 계산은 비용이 매우 많이 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불연속적이고 </a:t>
            </a:r>
            <a:r>
              <a:rPr lang="ko-KR" altLang="en-US" sz="2500" b="1" dirty="0" err="1">
                <a:solidFill>
                  <a:schemeClr val="bg1"/>
                </a:solidFill>
              </a:rPr>
              <a:t>미분가능하지</a:t>
            </a:r>
            <a:r>
              <a:rPr lang="ko-KR" altLang="en-US" sz="2500" b="1" dirty="0">
                <a:solidFill>
                  <a:schemeClr val="bg1"/>
                </a:solidFill>
              </a:rPr>
              <a:t> 않다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하강법</a:t>
            </a:r>
            <a:r>
              <a:rPr lang="ko-KR" altLang="en-US" sz="2500" b="1" dirty="0">
                <a:solidFill>
                  <a:schemeClr val="bg1"/>
                </a:solidFill>
              </a:rPr>
              <a:t> 사용 불가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따라서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 err="1">
                <a:solidFill>
                  <a:schemeClr val="bg1"/>
                </a:solidFill>
              </a:rPr>
              <a:t>프리</a:t>
            </a:r>
            <a:r>
              <a:rPr lang="ko-KR" altLang="en-US" sz="2500" b="1" dirty="0">
                <a:solidFill>
                  <a:schemeClr val="bg1"/>
                </a:solidFill>
              </a:rPr>
              <a:t> 기법을 사용</a:t>
            </a:r>
            <a:r>
              <a:rPr lang="en-US" altLang="ko-KR" sz="2500" b="1" dirty="0">
                <a:solidFill>
                  <a:schemeClr val="bg1"/>
                </a:solidFill>
              </a:rPr>
              <a:t> (</a:t>
            </a:r>
            <a:r>
              <a:rPr lang="ko-KR" altLang="en-US" sz="2500" b="1" dirty="0">
                <a:solidFill>
                  <a:schemeClr val="bg1"/>
                </a:solidFill>
              </a:rPr>
              <a:t>비효율적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solidFill>
                  <a:schemeClr val="bg1"/>
                </a:solidFill>
              </a:rPr>
              <a:t>이 분야가 어렵고 아직 초장기이기 때문에 사용할 도구가 매우 적다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이러한 문제점 때문에 종종 랜덤 탐색을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이보다 좋은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Hyperopt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Hyperas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등의 라이브러리도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5561926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결론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최적화는 수작업이 아닌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피드백 신호를 사용해 특성을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220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2421030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여러 개의 다른 모델의 예측을 합쳐 더 좋은 예측을 만든다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조건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독립적으로 훈련된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다른 종류</a:t>
            </a:r>
            <a:r>
              <a:rPr lang="ko-KR" altLang="en-US" sz="2500" b="1" dirty="0">
                <a:solidFill>
                  <a:schemeClr val="bg1"/>
                </a:solidFill>
              </a:rPr>
              <a:t>의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좋은 모델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en-US" altLang="ko-KR" sz="2500" b="1" dirty="0">
                <a:solidFill>
                  <a:schemeClr val="bg1"/>
                </a:solidFill>
              </a:rPr>
              <a:t>Ex) </a:t>
            </a:r>
            <a:r>
              <a:rPr lang="ko-KR" altLang="en-US" sz="2500" b="1" dirty="0">
                <a:solidFill>
                  <a:schemeClr val="bg1"/>
                </a:solidFill>
              </a:rPr>
              <a:t>장님과 코끼리 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8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32" y="1738938"/>
            <a:ext cx="4134427" cy="11050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32" y="3336308"/>
            <a:ext cx="5325218" cy="100979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6344682" y="1747676"/>
            <a:ext cx="58473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1 : </a:t>
            </a:r>
            <a:r>
              <a:rPr lang="ko-KR" altLang="en-US" sz="2500" b="1" dirty="0">
                <a:solidFill>
                  <a:schemeClr val="bg1"/>
                </a:solidFill>
              </a:rPr>
              <a:t>예측의 평균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6344682" y="3267416"/>
            <a:ext cx="58473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2 : </a:t>
            </a:r>
            <a:r>
              <a:rPr lang="ko-KR" altLang="en-US" sz="2500" b="1" dirty="0">
                <a:solidFill>
                  <a:schemeClr val="bg1"/>
                </a:solidFill>
              </a:rPr>
              <a:t>예측의 가중평균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좋은 모델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높은 가중치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나쁜 모델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낮은 가중치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5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2421030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결론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분류기의 다양성이 중요하다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최대한 다르면서 좋은 모델을 앙상블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같은 네트워크 랜덤 초기화는 </a:t>
            </a:r>
            <a:r>
              <a:rPr lang="ko-KR" altLang="en-US" sz="2500" b="1" dirty="0" err="1">
                <a:solidFill>
                  <a:schemeClr val="bg1"/>
                </a:solidFill>
              </a:rPr>
              <a:t>앙상블할</a:t>
            </a:r>
            <a:r>
              <a:rPr lang="ko-KR" altLang="en-US" sz="2500" b="1" dirty="0">
                <a:solidFill>
                  <a:schemeClr val="bg1"/>
                </a:solidFill>
              </a:rPr>
              <a:t> 가치가 없다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983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7.3.4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잔차연결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고성능 심층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만들기 위해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1D, 2D, 3D</a:t>
            </a:r>
            <a:r>
              <a:rPr lang="ko-KR" altLang="en-US" sz="2500" b="1" dirty="0">
                <a:solidFill>
                  <a:schemeClr val="bg1"/>
                </a:solidFill>
              </a:rPr>
              <a:t>에 상관없이 효율적으로 표현을 학습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현재까지는 비용도 </a:t>
            </a:r>
            <a:r>
              <a:rPr lang="ko-KR" altLang="en-US" sz="2500" b="1" dirty="0" err="1">
                <a:solidFill>
                  <a:schemeClr val="bg1"/>
                </a:solidFill>
              </a:rPr>
              <a:t>많이들고</a:t>
            </a:r>
            <a:r>
              <a:rPr lang="ko-KR" altLang="en-US" sz="2500" b="1" dirty="0">
                <a:solidFill>
                  <a:schemeClr val="bg1"/>
                </a:solidFill>
              </a:rPr>
              <a:t> 좋은 도구도 없다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Hyperopt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Hyperas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라이브러리가 도움이 될 것이다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검증세트에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서로 다른 좋은 모델들을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앙상블한다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8212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090994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함수형 </a:t>
            </a:r>
            <a:r>
              <a:rPr lang="en-US" altLang="ko-KR" sz="2500" b="1" dirty="0">
                <a:solidFill>
                  <a:schemeClr val="bg1"/>
                </a:solidFill>
              </a:rPr>
              <a:t>API &amp; </a:t>
            </a:r>
            <a:r>
              <a:rPr lang="ko-KR" altLang="en-US" sz="2500" b="1" dirty="0">
                <a:solidFill>
                  <a:schemeClr val="bg1"/>
                </a:solidFill>
              </a:rPr>
              <a:t>다중 입력</a:t>
            </a:r>
            <a:r>
              <a:rPr lang="en-US" altLang="ko-KR" sz="2500" b="1" dirty="0">
                <a:solidFill>
                  <a:schemeClr val="bg1"/>
                </a:solidFill>
              </a:rPr>
              <a:t>/</a:t>
            </a:r>
            <a:r>
              <a:rPr lang="ko-KR" altLang="en-US" sz="2500" b="1" dirty="0">
                <a:solidFill>
                  <a:schemeClr val="bg1"/>
                </a:solidFill>
              </a:rPr>
              <a:t>다중 출력 모델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층으로 구성된 그래프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잔차연결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>
                <a:solidFill>
                  <a:schemeClr val="bg1"/>
                </a:solidFill>
              </a:rPr>
              <a:t>가중치 공유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콜백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텐서보드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배치정규화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</a:t>
            </a:r>
            <a:r>
              <a:rPr lang="en-US" altLang="ko-KR" sz="2500" b="1" dirty="0">
                <a:solidFill>
                  <a:schemeClr val="bg1"/>
                </a:solidFill>
              </a:rPr>
              <a:t>&amp;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97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109432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생성 모델을 위한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딥드림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적대적 생성 신경망 소개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8.6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함수처럼 층을 사용하여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 받고 출력함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720B4D5-C8BC-4ABC-9F9E-8F18D85225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999" y="2053026"/>
            <a:ext cx="10505418" cy="4225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C3761E9-356E-4431-AB71-8347762DEF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1376" y="1000524"/>
            <a:ext cx="5153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74" y="862384"/>
            <a:ext cx="5448742" cy="5258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41" y="3270422"/>
            <a:ext cx="6897063" cy="16194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55820" y="3460264"/>
            <a:ext cx="1886665" cy="18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99152" y="4489530"/>
            <a:ext cx="2006015" cy="28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95859" y="6382951"/>
            <a:ext cx="5037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http://www.etnews.com/20171018000257</a:t>
            </a:r>
          </a:p>
        </p:txBody>
      </p:sp>
    </p:spTree>
    <p:extLst>
      <p:ext uri="{BB962C8B-B14F-4D97-AF65-F5344CB8AC3E}">
        <p14:creationId xmlns:p14="http://schemas.microsoft.com/office/powerpoint/2010/main" val="312952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614" y="759542"/>
            <a:ext cx="663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8.1.1 </a:t>
            </a:r>
            <a:r>
              <a:rPr lang="ko-KR" altLang="en-US" dirty="0">
                <a:solidFill>
                  <a:schemeClr val="bg1"/>
                </a:solidFill>
              </a:rPr>
              <a:t>순환신경망</a:t>
            </a:r>
            <a:r>
              <a:rPr lang="en-US" altLang="ko-KR" dirty="0">
                <a:solidFill>
                  <a:schemeClr val="bg1"/>
                </a:solidFill>
              </a:rPr>
              <a:t>(LSTM)</a:t>
            </a:r>
            <a:r>
              <a:rPr lang="ko-KR" altLang="en-US" dirty="0">
                <a:solidFill>
                  <a:schemeClr val="bg1"/>
                </a:solidFill>
              </a:rPr>
              <a:t>의 간단한 역사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63" y="1851056"/>
            <a:ext cx="88021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글자를 하나씩 생성하는데 사용됨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이후 음악생성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대화생성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이미지 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음성 합성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분자 설계에 성공적으로 사용됨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950941" y="2660822"/>
            <a:ext cx="568410" cy="1095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8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시퀀스 데이터를 어떻게 생성할까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C7B473-F55B-4E24-AEFB-01B2F3E25F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2048" y="2576604"/>
            <a:ext cx="6473373" cy="24482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56470" y="3160513"/>
            <a:ext cx="700418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563561" y="2271808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4064" y="2136591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다음 단어를 예측할 수 있도록 훈련시켜줌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1115" y="1284716"/>
            <a:ext cx="778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글자 수준의 신경망 언어 모델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96481" y="3160513"/>
            <a:ext cx="700418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096899" y="3195309"/>
            <a:ext cx="1966359" cy="210491"/>
          </a:xfrm>
          <a:prstGeom prst="bentConnector3">
            <a:avLst>
              <a:gd name="adj1" fmla="val 5125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22400" y="3032450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새로운 단어 생성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09819" y="3176014"/>
            <a:ext cx="1594916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6103" y="29097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조건데이터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66103" y="5390002"/>
            <a:ext cx="5471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 과정을 계속 반복하면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“The cat sat on the mat”</a:t>
            </a:r>
            <a:r>
              <a:rPr lang="ko-KR" altLang="en-US" b="1" dirty="0">
                <a:solidFill>
                  <a:schemeClr val="bg1"/>
                </a:solidFill>
              </a:rPr>
              <a:t>이라는 문장이 만들어짐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811115" y="5461686"/>
            <a:ext cx="635523" cy="45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46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샘플링 전략의 중요성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5172" y="1378946"/>
            <a:ext cx="850585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                      </a:t>
            </a:r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샘플링 전략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탐욕적 샘플링</a:t>
            </a:r>
            <a:r>
              <a:rPr lang="en-US" altLang="ko-KR" sz="2800" b="1" dirty="0">
                <a:solidFill>
                  <a:schemeClr val="bg1"/>
                </a:solidFill>
              </a:rPr>
              <a:t>(greedy sampling)</a:t>
            </a: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항상 가장 높은 확률을 가진 글자를 선택하는 방법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accent1"/>
                </a:solidFill>
              </a:rPr>
              <a:t>ex) </a:t>
            </a:r>
            <a:r>
              <a:rPr lang="en-US" altLang="ko-KR" sz="2400" dirty="0" err="1">
                <a:solidFill>
                  <a:schemeClr val="accent1"/>
                </a:solidFill>
              </a:rPr>
              <a:t>dia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다음엔</a:t>
            </a:r>
            <a:r>
              <a:rPr lang="en-US" altLang="ko-KR" sz="2400" dirty="0">
                <a:solidFill>
                  <a:schemeClr val="accent1"/>
                </a:solidFill>
              </a:rPr>
              <a:t>?? </a:t>
            </a:r>
            <a:r>
              <a:rPr lang="ko-KR" altLang="en-US" sz="2400" dirty="0">
                <a:solidFill>
                  <a:schemeClr val="accent1"/>
                </a:solidFill>
              </a:rPr>
              <a:t>→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다이아몬드</a:t>
            </a:r>
            <a:r>
              <a:rPr lang="en-US" altLang="ko-KR" sz="2400" dirty="0">
                <a:solidFill>
                  <a:schemeClr val="accent1"/>
                </a:solidFill>
              </a:rPr>
              <a:t>? </a:t>
            </a:r>
            <a:r>
              <a:rPr lang="ko-KR" altLang="en-US" sz="2400" dirty="0">
                <a:solidFill>
                  <a:schemeClr val="accent1"/>
                </a:solidFill>
              </a:rPr>
              <a:t>→</a:t>
            </a:r>
            <a:r>
              <a:rPr lang="en-US" altLang="ko-KR" sz="2400" dirty="0">
                <a:solidFill>
                  <a:schemeClr val="accent1"/>
                </a:solidFill>
              </a:rPr>
              <a:t>m</a:t>
            </a:r>
            <a:r>
              <a:rPr lang="ko-KR" altLang="en-US" sz="2400" dirty="0">
                <a:solidFill>
                  <a:schemeClr val="accent1"/>
                </a:solidFill>
              </a:rPr>
              <a:t>을 선택할 확률이 ↑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pPr marL="342900" indent="-342900"/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확률적 샘플링</a:t>
            </a:r>
            <a:r>
              <a:rPr lang="en-US" altLang="ko-KR" sz="2800" b="1" dirty="0">
                <a:solidFill>
                  <a:schemeClr val="bg1"/>
                </a:solidFill>
              </a:rPr>
              <a:t>(random sampling)</a:t>
            </a: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무작위로 글자를 선택하는 방법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accent1"/>
                </a:solidFill>
              </a:rPr>
              <a:t>ex) </a:t>
            </a:r>
            <a:r>
              <a:rPr lang="en-US" altLang="ko-KR" sz="2400" dirty="0" err="1">
                <a:solidFill>
                  <a:schemeClr val="accent1"/>
                </a:solidFill>
              </a:rPr>
              <a:t>diadnonts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처럼 </a:t>
            </a:r>
            <a:r>
              <a:rPr lang="ko-KR" altLang="en-US" sz="2400" dirty="0" err="1">
                <a:solidFill>
                  <a:schemeClr val="accent1"/>
                </a:solidFill>
              </a:rPr>
              <a:t>뜻이없는</a:t>
            </a:r>
            <a:r>
              <a:rPr lang="ko-KR" altLang="en-US" sz="2400" dirty="0">
                <a:solidFill>
                  <a:schemeClr val="accent1"/>
                </a:solidFill>
              </a:rPr>
              <a:t> 새로운 단어 창조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342900" indent="-342900"/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    </a:t>
            </a:r>
          </a:p>
          <a:p>
            <a:pPr marL="342900" indent="-342900"/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01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611144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샘플링 전략의 중요성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93809" y="1554870"/>
            <a:ext cx="5275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5400" b="1" dirty="0">
                <a:solidFill>
                  <a:schemeClr val="bg1"/>
                </a:solidFill>
              </a:rPr>
              <a:t> 출력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1706880" y="4781004"/>
            <a:ext cx="801188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9691" y="2812869"/>
            <a:ext cx="78085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확률적 샘플링에 사용하기 좋음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BUT </a:t>
            </a:r>
            <a:r>
              <a:rPr lang="ko-KR" altLang="en-US" sz="3200" dirty="0">
                <a:solidFill>
                  <a:srgbClr val="FF0000"/>
                </a:solidFill>
              </a:rPr>
              <a:t>무작위성의 양을 </a:t>
            </a:r>
            <a:r>
              <a:rPr lang="ko-KR" altLang="en-US" sz="3200" dirty="0">
                <a:solidFill>
                  <a:schemeClr val="bg1"/>
                </a:solidFill>
              </a:rPr>
              <a:t>조절할 방법이 없음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3600" b="1" dirty="0">
                <a:solidFill>
                  <a:schemeClr val="bg1"/>
                </a:solidFill>
              </a:rPr>
              <a:t> 온도 </a:t>
            </a:r>
            <a:r>
              <a:rPr lang="ko-KR" altLang="en-US" sz="3600" dirty="0">
                <a:solidFill>
                  <a:schemeClr val="bg1"/>
                </a:solidFill>
              </a:rPr>
              <a:t>사용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2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886" y="836023"/>
            <a:ext cx="4674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4000" b="1" dirty="0">
                <a:solidFill>
                  <a:schemeClr val="bg1"/>
                </a:solidFill>
              </a:rPr>
              <a:t> 온도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193074" y="2455817"/>
            <a:ext cx="879566" cy="65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53901" y="2516864"/>
            <a:ext cx="8409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샘플링에 사용되는 확률 분포의 엔트로피를 나타냄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높은온도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ko-KR" altLang="en-US" sz="2400" dirty="0">
                <a:solidFill>
                  <a:schemeClr val="bg1"/>
                </a:solidFill>
              </a:rPr>
              <a:t>엔트로피가 높은 샘플링 분포 생성→ </a:t>
            </a:r>
            <a:r>
              <a:rPr lang="ko-KR" altLang="en-US" sz="2400" dirty="0" err="1">
                <a:solidFill>
                  <a:schemeClr val="bg1"/>
                </a:solidFill>
              </a:rPr>
              <a:t>무작위성</a:t>
            </a:r>
            <a:r>
              <a:rPr lang="ko-KR" altLang="en-US" sz="2400" dirty="0">
                <a:solidFill>
                  <a:schemeClr val="bg1"/>
                </a:solidFill>
              </a:rPr>
              <a:t>↑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낮은온도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ko-KR" altLang="en-US" sz="2400" dirty="0">
                <a:solidFill>
                  <a:schemeClr val="bg1"/>
                </a:solidFill>
              </a:rPr>
              <a:t>엔트로피가 낮은 샘플링 분포 생성→ </a:t>
            </a:r>
            <a:r>
              <a:rPr lang="ko-KR" altLang="en-US" sz="2400" dirty="0" err="1">
                <a:solidFill>
                  <a:schemeClr val="bg1"/>
                </a:solidFill>
              </a:rPr>
              <a:t>무작위성</a:t>
            </a:r>
            <a:r>
              <a:rPr lang="ko-KR" altLang="en-US" sz="2400" dirty="0">
                <a:solidFill>
                  <a:schemeClr val="bg1"/>
                </a:solidFill>
              </a:rPr>
              <a:t>↓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8.1.4 </a:t>
            </a:r>
            <a:r>
              <a:rPr lang="ko-KR" altLang="en-US" sz="1400" dirty="0">
                <a:solidFill>
                  <a:schemeClr val="bg1"/>
                </a:solidFill>
              </a:rPr>
              <a:t>글자 수준의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텍스트 생성 모델 구현 </a:t>
            </a:r>
          </a:p>
        </p:txBody>
      </p:sp>
      <p:pic>
        <p:nvPicPr>
          <p:cNvPr id="10" name="그림 9" descr="위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887" y="1402080"/>
            <a:ext cx="1557418" cy="1483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71108" y="308283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많은 텍스트 데이터 사용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4876800" y="3631474"/>
            <a:ext cx="609600" cy="1018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94463" y="5179423"/>
            <a:ext cx="394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    </a:t>
            </a:r>
            <a:r>
              <a:rPr lang="ko-KR" altLang="en-US" sz="3200" b="1" dirty="0">
                <a:solidFill>
                  <a:schemeClr val="bg1"/>
                </a:solidFill>
              </a:rPr>
              <a:t>데이터 전처리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원하는 목적에 맞게 데이터 변형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8.1.4 </a:t>
            </a:r>
            <a:r>
              <a:rPr lang="ko-KR" altLang="en-US" sz="1400" dirty="0">
                <a:solidFill>
                  <a:schemeClr val="bg1"/>
                </a:solidFill>
              </a:rPr>
              <a:t>글자 수준의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텍스트 생성 모델 구현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5DA40F0-A3F9-4A1E-978F-492FA10D7E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38" y="2477674"/>
            <a:ext cx="7115175" cy="2247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87144" y="3900742"/>
            <a:ext cx="6437953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180384" y="3012036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68686" y="281286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텍스트파일 불러옴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1873" y="1489166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&lt;</a:t>
            </a:r>
            <a:r>
              <a:rPr lang="ko-KR" altLang="en-US" sz="3600" b="1" dirty="0">
                <a:solidFill>
                  <a:schemeClr val="bg1"/>
                </a:solidFill>
              </a:rPr>
              <a:t>데이터 전처리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말뭉치를 </a:t>
            </a:r>
            <a:r>
              <a:rPr lang="ko-KR" altLang="en-US" dirty="0" err="1">
                <a:solidFill>
                  <a:schemeClr val="bg1"/>
                </a:solidFill>
              </a:rPr>
              <a:t>내려받아</a:t>
            </a:r>
            <a:r>
              <a:rPr lang="ko-KR" altLang="en-US" dirty="0">
                <a:solidFill>
                  <a:schemeClr val="bg1"/>
                </a:solidFill>
              </a:rPr>
              <a:t> 소문자로 바꿈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98676" y="4427610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794338" y="4380411"/>
            <a:ext cx="4027445" cy="22184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8389" y="415834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말뭉치 크기를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C8B0EA8-3AF4-45AC-8072-AD02B15650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667" y="5663549"/>
            <a:ext cx="6448425" cy="723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9851" y="50248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86275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1" y="-10513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8-3 </a:t>
            </a:r>
            <a:r>
              <a:rPr lang="ko-KR" altLang="en-US" sz="1400" dirty="0">
                <a:solidFill>
                  <a:schemeClr val="bg1"/>
                </a:solidFill>
              </a:rPr>
              <a:t>글자 시퀀스 벡터화하기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C9943D5-C806-46AB-A730-2F19994900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10" y="1266334"/>
            <a:ext cx="6343650" cy="5105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51865" y="4767244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2486567" y="4807131"/>
            <a:ext cx="831399" cy="1260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8446" y="4628605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글자를 숫자형태</a:t>
            </a:r>
            <a:r>
              <a:rPr lang="en-US" altLang="ko-KR" dirty="0"/>
              <a:t>(char)</a:t>
            </a:r>
            <a:r>
              <a:rPr lang="ko-KR" altLang="en-US" dirty="0"/>
              <a:t>로 바꿈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720" y="1254034"/>
            <a:ext cx="50497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60</a:t>
            </a:r>
            <a:r>
              <a:rPr lang="ko-KR" altLang="en-US" dirty="0"/>
              <a:t>개의 글자로 된 시퀀스 추출</a:t>
            </a:r>
            <a:endParaRPr lang="en-US" altLang="ko-KR" dirty="0"/>
          </a:p>
          <a:p>
            <a:r>
              <a:rPr lang="ko-KR" altLang="en-US" dirty="0"/>
              <a:t>→ 세 글자씩 건너뛰면서 새로운 시퀀스 샘플링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→ 추출한 시퀀스를 담을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→타깃</a:t>
            </a:r>
            <a:r>
              <a:rPr lang="en-US" altLang="ko-KR" dirty="0"/>
              <a:t>(</a:t>
            </a:r>
            <a:r>
              <a:rPr lang="ko-KR" altLang="en-US" dirty="0"/>
              <a:t>다음글자</a:t>
            </a:r>
            <a:r>
              <a:rPr lang="en-US" altLang="ko-KR" dirty="0"/>
              <a:t>)</a:t>
            </a:r>
            <a:r>
              <a:rPr lang="ko-KR" altLang="en-US" dirty="0"/>
              <a:t>를 담을 리스트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769577" y="3849189"/>
            <a:ext cx="3554332" cy="1850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54126" y="3876033"/>
            <a:ext cx="2998067" cy="247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50034" y="3666309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말뭉치에서 고유한 글자를 담은 리스트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9681" y="4340524"/>
            <a:ext cx="6250719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7006315" y="4380411"/>
            <a:ext cx="604976" cy="1434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4354" y="4184469"/>
            <a:ext cx="3945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Chars </a:t>
            </a:r>
            <a:r>
              <a:rPr lang="ko-KR" altLang="en-US" dirty="0">
                <a:solidFill>
                  <a:schemeClr val="bg1"/>
                </a:solidFill>
              </a:rPr>
              <a:t>리스트에 있는 글자와 글자의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인덱스를 </a:t>
            </a:r>
            <a:r>
              <a:rPr lang="ko-KR" altLang="en-US" dirty="0" err="1">
                <a:solidFill>
                  <a:schemeClr val="bg1"/>
                </a:solidFill>
              </a:rPr>
              <a:t>매핑한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딕셔너리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4036" y="5016137"/>
            <a:ext cx="6281197" cy="1349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32321" y="5399313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글자를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의 이진배열로 바꿈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4126" y="1266334"/>
            <a:ext cx="1179433" cy="5925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>
            <a:off x="1951981" y="1308485"/>
            <a:ext cx="5432844" cy="27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64036" y="4113337"/>
            <a:ext cx="3148937" cy="247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03" y="966501"/>
            <a:ext cx="4883197" cy="253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37105" y="1115534"/>
            <a:ext cx="51026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Ex)  “orange”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text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</a:rPr>
              <a:t>maxlen</a:t>
            </a:r>
            <a:r>
              <a:rPr lang="en-US" altLang="ko-KR" dirty="0">
                <a:solidFill>
                  <a:schemeClr val="bg1"/>
                </a:solidFill>
              </a:rPr>
              <a:t>=3 step=2 </a:t>
            </a:r>
            <a:r>
              <a:rPr lang="ko-KR" altLang="en-US" dirty="0">
                <a:solidFill>
                  <a:schemeClr val="bg1"/>
                </a:solidFill>
              </a:rPr>
              <a:t>라면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[‘</a:t>
            </a:r>
            <a:r>
              <a:rPr lang="en-US" altLang="ko-KR" dirty="0" err="1">
                <a:solidFill>
                  <a:schemeClr val="bg1"/>
                </a:solidFill>
              </a:rPr>
              <a:t>ora</a:t>
            </a:r>
            <a:r>
              <a:rPr lang="en-US" altLang="ko-KR" dirty="0">
                <a:solidFill>
                  <a:schemeClr val="bg1"/>
                </a:solidFill>
              </a:rPr>
              <a:t>’,’</a:t>
            </a:r>
            <a:r>
              <a:rPr lang="en-US" altLang="ko-KR" dirty="0" err="1">
                <a:solidFill>
                  <a:schemeClr val="bg1"/>
                </a:solidFill>
              </a:rPr>
              <a:t>nge</a:t>
            </a:r>
            <a:r>
              <a:rPr lang="en-US" altLang="ko-KR" dirty="0">
                <a:solidFill>
                  <a:schemeClr val="bg1"/>
                </a:solidFill>
              </a:rPr>
              <a:t>’] </a:t>
            </a:r>
            <a:r>
              <a:rPr lang="ko-KR" altLang="en-US" dirty="0">
                <a:solidFill>
                  <a:schemeClr val="bg1"/>
                </a:solidFill>
              </a:rPr>
              <a:t>이렇게 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“orange”</a:t>
            </a:r>
            <a:r>
              <a:rPr lang="ko-KR" altLang="en-US" dirty="0">
                <a:solidFill>
                  <a:schemeClr val="bg1"/>
                </a:solidFill>
              </a:rPr>
              <a:t>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고유한 글자는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</a:rPr>
              <a:t>o,r,a,n,g,e</a:t>
            </a:r>
            <a:r>
              <a:rPr lang="en-US" altLang="ko-KR" dirty="0">
                <a:solidFill>
                  <a:schemeClr val="bg1"/>
                </a:solidFill>
              </a:rPr>
              <a:t> 6</a:t>
            </a:r>
            <a:r>
              <a:rPr lang="ko-KR" altLang="en-US" dirty="0">
                <a:solidFill>
                  <a:schemeClr val="bg1"/>
                </a:solidFill>
              </a:rPr>
              <a:t>개 이므로 </a:t>
            </a:r>
            <a:r>
              <a:rPr lang="ko-KR" altLang="en-US" dirty="0" err="1">
                <a:solidFill>
                  <a:schemeClr val="bg1"/>
                </a:solidFill>
              </a:rPr>
              <a:t>딕셔너리로</a:t>
            </a:r>
            <a:r>
              <a:rPr lang="ko-KR" altLang="en-US" dirty="0">
                <a:solidFill>
                  <a:schemeClr val="bg1"/>
                </a:solidFill>
              </a:rPr>
              <a:t> 저장하면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{o:0,r:1,a:2,n:3,g:4,e:5}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8-4 </a:t>
            </a:r>
            <a:r>
              <a:rPr lang="ko-KR" altLang="en-US" sz="1400" dirty="0">
                <a:solidFill>
                  <a:schemeClr val="bg1"/>
                </a:solidFill>
              </a:rPr>
              <a:t>다음 글자를 예측하기 위한 단일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6012" y="1184366"/>
            <a:ext cx="4180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네트워크 구성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3B0041-F653-4D6A-A779-718373C784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177" y="2199991"/>
            <a:ext cx="6968851" cy="1301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3BF657E-83C5-4494-B1C5-7070A6AD4C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649" y="4840892"/>
            <a:ext cx="8289376" cy="5964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29271" y="3220909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8594494" y="2526164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527388" y="2199991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활성화함수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소프트맥스</a:t>
            </a:r>
            <a:r>
              <a:rPr lang="ko-KR" altLang="en-US" dirty="0">
                <a:solidFill>
                  <a:schemeClr val="bg1"/>
                </a:solidFill>
              </a:rPr>
              <a:t> 함수 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뒤에 글자가 뭐가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나올지 </a:t>
            </a:r>
            <a:r>
              <a:rPr lang="ko-KR" altLang="en-US" dirty="0" err="1">
                <a:solidFill>
                  <a:schemeClr val="bg1"/>
                </a:solidFill>
              </a:rPr>
              <a:t>선택해야해서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7638" y="5139115"/>
            <a:ext cx="3152231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0644" y="4840892"/>
            <a:ext cx="1039226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5978352" y="5437338"/>
            <a:ext cx="817864" cy="57628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4132" y="5828956"/>
            <a:ext cx="5196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문장이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</a:t>
            </a:r>
            <a:r>
              <a:rPr lang="ko-KR" altLang="en-US" dirty="0">
                <a:solidFill>
                  <a:schemeClr val="bg1"/>
                </a:solidFill>
              </a:rPr>
              <a:t> 되어있기 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Categorical_crossentropy</a:t>
            </a:r>
            <a:r>
              <a:rPr lang="ko-KR" altLang="en-US" dirty="0">
                <a:solidFill>
                  <a:schemeClr val="bg1"/>
                </a:solidFill>
              </a:rPr>
              <a:t>가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</a:t>
            </a:r>
            <a:r>
              <a:rPr lang="ko-KR" altLang="en-US" dirty="0">
                <a:solidFill>
                  <a:schemeClr val="bg1"/>
                </a:solidFill>
              </a:rPr>
              <a:t> 방식임</a:t>
            </a: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6232051" y="3958454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99869" y="3747103"/>
            <a:ext cx="3674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Learning rate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ko-KR" altLang="en-US" dirty="0">
                <a:solidFill>
                  <a:schemeClr val="bg1"/>
                </a:solidFill>
              </a:rPr>
              <a:t>너무 작아도 너무 커도 </a:t>
            </a:r>
            <a:r>
              <a:rPr lang="ko-KR" altLang="en-US" dirty="0" err="1">
                <a:solidFill>
                  <a:schemeClr val="bg1"/>
                </a:solidFill>
              </a:rPr>
              <a:t>학습률이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좋지 않음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175" y="-44566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C6880A-EA64-4D75-A029-79E5839701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379" y="1262031"/>
            <a:ext cx="4276725" cy="4981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77701F-5208-4D8B-AE7D-39B95565B5BB}"/>
              </a:ext>
            </a:extLst>
          </p:cNvPr>
          <p:cNvSpPr txBox="1"/>
          <p:nvPr/>
        </p:nvSpPr>
        <p:spPr>
          <a:xfrm>
            <a:off x="5413828" y="1582057"/>
            <a:ext cx="566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</a:rPr>
              <a:t>서로 다른 입력 가지를 합치기 위해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여러 </a:t>
            </a:r>
            <a:r>
              <a:rPr lang="ko-KR" altLang="en-US" sz="2400" b="1" dirty="0" err="1">
                <a:solidFill>
                  <a:schemeClr val="bg1"/>
                </a:solidFill>
              </a:rPr>
              <a:t>텐서를</a:t>
            </a:r>
            <a:r>
              <a:rPr lang="ko-KR" altLang="en-US" sz="2400" b="1" dirty="0">
                <a:solidFill>
                  <a:schemeClr val="bg1"/>
                </a:solidFill>
              </a:rPr>
              <a:t> 연결할 수 있는 층을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B5AE34-D35F-4E51-B1D8-E01584DC5CDD}"/>
              </a:ext>
            </a:extLst>
          </p:cNvPr>
          <p:cNvSpPr txBox="1"/>
          <p:nvPr/>
        </p:nvSpPr>
        <p:spPr>
          <a:xfrm>
            <a:off x="5413828" y="2709624"/>
            <a:ext cx="3962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( </a:t>
            </a:r>
            <a:r>
              <a:rPr lang="en-US" altLang="ko-KR" sz="2400" b="1" dirty="0" err="1">
                <a:solidFill>
                  <a:schemeClr val="bg1"/>
                </a:solidFill>
              </a:rPr>
              <a:t>keras.layers.add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</a:rPr>
              <a:t>keras.layers.concatenate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171EDC-542E-4FF0-ABDE-FEC6670BE8C6}"/>
              </a:ext>
            </a:extLst>
          </p:cNvPr>
          <p:cNvSpPr txBox="1"/>
          <p:nvPr/>
        </p:nvSpPr>
        <p:spPr>
          <a:xfrm>
            <a:off x="268514" y="684878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다중 입력 모델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xmlns="" id="{82A6E7B1-0369-42CB-BB59-F35BF4AC73C7}"/>
              </a:ext>
            </a:extLst>
          </p:cNvPr>
          <p:cNvSpPr/>
          <p:nvPr/>
        </p:nvSpPr>
        <p:spPr>
          <a:xfrm>
            <a:off x="1088571" y="5094514"/>
            <a:ext cx="3251200" cy="501455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xmlns="" id="{9369572E-64C3-468B-A84E-47C417D40253}"/>
              </a:ext>
            </a:extLst>
          </p:cNvPr>
          <p:cNvSpPr/>
          <p:nvPr/>
        </p:nvSpPr>
        <p:spPr>
          <a:xfrm>
            <a:off x="2191657" y="1389302"/>
            <a:ext cx="1262743" cy="501455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A5DA512-E171-4154-B936-E2B2DA9E2746}"/>
              </a:ext>
            </a:extLst>
          </p:cNvPr>
          <p:cNvSpPr txBox="1"/>
          <p:nvPr/>
        </p:nvSpPr>
        <p:spPr>
          <a:xfrm>
            <a:off x="4925104" y="5103167"/>
            <a:ext cx="129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B7BC065-B013-4B26-8E40-44C6E5A3E740}"/>
              </a:ext>
            </a:extLst>
          </p:cNvPr>
          <p:cNvSpPr txBox="1"/>
          <p:nvPr/>
        </p:nvSpPr>
        <p:spPr>
          <a:xfrm>
            <a:off x="3517444" y="1405443"/>
            <a:ext cx="129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987245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0915" y="975361"/>
            <a:ext cx="6413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언어훈련 모델과 샘플링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12962" y="2463922"/>
            <a:ext cx="914400" cy="566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66441" y="2563253"/>
            <a:ext cx="10115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훈련된 모델</a:t>
            </a:r>
            <a:r>
              <a:rPr lang="en-US" altLang="ko-KR" sz="2400" dirty="0">
                <a:solidFill>
                  <a:schemeClr val="bg1"/>
                </a:solidFill>
              </a:rPr>
              <a:t>&amp; </a:t>
            </a:r>
            <a:r>
              <a:rPr lang="ko-KR" altLang="en-US" sz="2400" dirty="0" err="1">
                <a:solidFill>
                  <a:schemeClr val="bg1"/>
                </a:solidFill>
              </a:rPr>
              <a:t>시드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기반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텍스트가 주어졌을 때 새로운 텍스트 생성가능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지금까지 생성된 텍스트를 주입하여 모델에서 다음 글자에 대한 확률분포 추출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특정 온도로 이 확률 분포의 가중치를 조정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가중치가 조정된 분포에서 무작위로 새로운 글자 샘플링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새로운 글자를 생성된 텍스트의 끝에 추가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15E0B7-6133-4340-99D7-3ADB35A821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618" y="2011680"/>
            <a:ext cx="6516699" cy="216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8-6 </a:t>
            </a:r>
            <a:r>
              <a:rPr lang="ko-KR" altLang="en-US" sz="1400" dirty="0">
                <a:solidFill>
                  <a:schemeClr val="bg1"/>
                </a:solidFill>
              </a:rPr>
              <a:t>모델의 예측이 주어졌을 때 새로운 글자를 </a:t>
            </a:r>
            <a:r>
              <a:rPr lang="ko-KR" altLang="en-US" sz="1400" dirty="0" err="1">
                <a:solidFill>
                  <a:schemeClr val="bg1"/>
                </a:solidFill>
              </a:rPr>
              <a:t>샘플링하는</a:t>
            </a:r>
            <a:r>
              <a:rPr lang="ko-KR" altLang="en-US" sz="1400" dirty="0">
                <a:solidFill>
                  <a:schemeClr val="bg1"/>
                </a:solidFill>
              </a:rPr>
              <a:t> 함수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7114903" y="2865120"/>
            <a:ext cx="522514" cy="461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98377" y="2664823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원본 확률 분포의 가중치를 조정하고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7922" y="2307073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6975836" y="1601247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29303" y="14543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숫자로 변형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2109" y="1930911"/>
            <a:ext cx="9580605" cy="1944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713" y="2228671"/>
            <a:ext cx="8965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지금까지 생성된 텍스트를 주입하여 모델에서 다음 글자에 대한 확률 분포를 뽑음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특정 온도</a:t>
            </a:r>
            <a:r>
              <a:rPr lang="en-US" altLang="ko-KR" dirty="0">
                <a:solidFill>
                  <a:schemeClr val="bg1"/>
                </a:solidFill>
              </a:rPr>
              <a:t>(0.2,0.5,1.0,1.2) </a:t>
            </a:r>
            <a:r>
              <a:rPr lang="ko-KR" altLang="en-US" dirty="0">
                <a:solidFill>
                  <a:schemeClr val="bg1"/>
                </a:solidFill>
              </a:rPr>
              <a:t>로 이 확률 분포의 가중치를 조정함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가중치가 조정된 분포에서 무작위로 새로운 글자를 샘플링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새로 만든 글자를 생성된 텍스트 끝에 추가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23935" y="4145388"/>
            <a:ext cx="527222" cy="76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15880" y="518185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계속 반복하여 새로운 텍스트 생성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ECD9F22-DFEF-4037-A3DF-AFE254693E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4492" y="842238"/>
            <a:ext cx="5010150" cy="56714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69392" y="1326292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3241" y="1832919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0236" y="1743226"/>
            <a:ext cx="275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 60 </a:t>
            </a:r>
            <a:r>
              <a:rPr lang="ko-KR" altLang="en-US" sz="1600" dirty="0" err="1">
                <a:solidFill>
                  <a:srgbClr val="FF0000"/>
                </a:solidFill>
              </a:rPr>
              <a:t>에포크동안</a:t>
            </a:r>
            <a:r>
              <a:rPr lang="ko-KR" altLang="en-US" sz="1600" dirty="0">
                <a:solidFill>
                  <a:srgbClr val="FF0000"/>
                </a:solidFill>
              </a:rPr>
              <a:t> 모델을 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32505" y="2175433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5062" y="2079387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한번만 반복해서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모델 학습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21942" y="2520798"/>
            <a:ext cx="3103788" cy="178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7125730" y="2447644"/>
            <a:ext cx="696995" cy="17605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4688" y="2052111"/>
            <a:ext cx="463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i: </a:t>
            </a:r>
            <a:r>
              <a:rPr lang="en-US" altLang="ko-KR" dirty="0" err="1">
                <a:solidFill>
                  <a:schemeClr val="bg1"/>
                </a:solidFill>
              </a:rPr>
              <a:t>i+maxlen</a:t>
            </a:r>
            <a:r>
              <a:rPr lang="en-US" altLang="ko-KR" dirty="0">
                <a:solidFill>
                  <a:schemeClr val="bg1"/>
                </a:solidFill>
              </a:rPr>
              <a:t> =&gt; </a:t>
            </a:r>
            <a:r>
              <a:rPr lang="ko-KR" altLang="en-US" dirty="0">
                <a:solidFill>
                  <a:schemeClr val="bg1"/>
                </a:solidFill>
              </a:rPr>
              <a:t>랜덤으로 선택한다는 공식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무작위로 </a:t>
            </a:r>
            <a:r>
              <a:rPr lang="ko-KR" altLang="en-US" dirty="0" err="1">
                <a:solidFill>
                  <a:schemeClr val="bg1"/>
                </a:solidFill>
              </a:rPr>
              <a:t>시드</a:t>
            </a:r>
            <a:r>
              <a:rPr lang="ko-KR" altLang="en-US" dirty="0">
                <a:solidFill>
                  <a:schemeClr val="bg1"/>
                </a:solidFill>
              </a:rPr>
              <a:t> 텍스트를 선택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84988" y="3007326"/>
            <a:ext cx="1811011" cy="186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endCxn id="18" idx="1"/>
          </p:cNvCxnSpPr>
          <p:nvPr/>
        </p:nvCxnSpPr>
        <p:spPr>
          <a:xfrm flipV="1">
            <a:off x="6095999" y="3150571"/>
            <a:ext cx="1474630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70629" y="2827405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</a:t>
            </a:r>
            <a:r>
              <a:rPr lang="en-US" altLang="ko-KR" dirty="0">
                <a:solidFill>
                  <a:schemeClr val="bg1"/>
                </a:solidFill>
              </a:rPr>
              <a:t>0.2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 0,5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 1.0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,1.2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새로 생성한 문장 출력 반복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74357" y="3886155"/>
            <a:ext cx="4185470" cy="7599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5008" y="3925055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지금까지 생성된 글자를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인코딩으로</a:t>
            </a:r>
            <a:r>
              <a:rPr lang="ko-KR" altLang="en-US" dirty="0">
                <a:solidFill>
                  <a:schemeClr val="bg1"/>
                </a:solidFill>
              </a:rPr>
              <a:t> 바꿈</a:t>
            </a:r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085410" y="4315827"/>
            <a:ext cx="359598" cy="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940260" y="4714875"/>
            <a:ext cx="4185470" cy="7599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>
            <a:off x="7125730" y="5168446"/>
            <a:ext cx="696995" cy="6258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81498" y="490786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다음 글자를 생성함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289C41B-8AE6-4CE3-95DE-38CA2D5DB4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590" y="2489154"/>
            <a:ext cx="9801225" cy="1200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86700" y="2476890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2138225" y="2168434"/>
            <a:ext cx="953318" cy="58760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33006" y="1010195"/>
            <a:ext cx="7672251" cy="7663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1" y="1123406"/>
            <a:ext cx="752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문장을 랜덤으로 돌려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“the slowly ascending ranks and classes, in which, through </a:t>
            </a:r>
            <a:r>
              <a:rPr lang="en-US" altLang="ko-KR" dirty="0" err="1">
                <a:solidFill>
                  <a:schemeClr val="bg1"/>
                </a:solidFill>
              </a:rPr>
              <a:t>fo</a:t>
            </a:r>
            <a:r>
              <a:rPr lang="en-US" altLang="ko-KR" dirty="0">
                <a:solidFill>
                  <a:schemeClr val="bg1"/>
                </a:solidFill>
              </a:rPr>
              <a:t>” </a:t>
            </a:r>
            <a:r>
              <a:rPr lang="ko-KR" altLang="en-US" dirty="0">
                <a:solidFill>
                  <a:schemeClr val="bg1"/>
                </a:solidFill>
              </a:rPr>
              <a:t>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4125" y="1994263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낮음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예상할 수 있는 뻔한 단어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27625" y="3500846"/>
            <a:ext cx="4638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34951" y="2895600"/>
            <a:ext cx="6162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2BB18AD-EC8A-473E-AA8C-72074161AB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30" y="4093940"/>
            <a:ext cx="9753600" cy="11906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9763" y="4005244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33911" y="4467497"/>
            <a:ext cx="6162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rot="16200000" flipH="1">
            <a:off x="6500971" y="5142432"/>
            <a:ext cx="1297803" cy="4699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8887" y="5950024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보통 미국이름 성으로 많이 쓰이는 단어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온도가 높아질수록 창의적인 단어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에포크 1.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858" y="3335383"/>
            <a:ext cx="6738177" cy="2411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75968" y="3892033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8288" y="4894217"/>
            <a:ext cx="912363" cy="283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097756" y="3116538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1223" y="2856411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새로운 단어 창조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(</a:t>
            </a:r>
            <a:r>
              <a:rPr lang="ko-KR" altLang="en-US" dirty="0">
                <a:solidFill>
                  <a:schemeClr val="bg1"/>
                </a:solidFill>
              </a:rPr>
              <a:t>사전에 없는 단어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5637" y="3295496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460442" y="2406789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6012" y="223810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</a:t>
            </a:r>
            <a:r>
              <a:rPr lang="ko-KR" altLang="en-US" dirty="0">
                <a:solidFill>
                  <a:srgbClr val="FF0000"/>
                </a:solidFill>
              </a:rPr>
              <a:t>높음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더 놀랍고 생소한 데이터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2486567" y="3117669"/>
            <a:ext cx="5551444" cy="19635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182" y="871203"/>
            <a:ext cx="782457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&lt;</a:t>
            </a:r>
            <a:r>
              <a:rPr lang="ko-KR" altLang="en-US" sz="4400" b="1" dirty="0">
                <a:solidFill>
                  <a:schemeClr val="bg1"/>
                </a:solidFill>
              </a:rPr>
              <a:t>정리</a:t>
            </a:r>
            <a:r>
              <a:rPr lang="en-US" altLang="ko-KR" sz="44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언어모델이란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무작위 샘플링과 그리디 샘플링의 차이점은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2800" b="1" dirty="0">
                <a:solidFill>
                  <a:schemeClr val="bg1"/>
                </a:solidFill>
              </a:rPr>
              <a:t> 온도가 높으면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단어는 창의적일까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20245" cy="25533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8.2.1 케사르 딥드림 구현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8.2.2 정리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34720" y="989329"/>
            <a:ext cx="1030224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딥드림 : 합성곱 신경망이 학습한 표현을 사용하여 예술적으로 이미지를 조작하는 기법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 descr="C:/Users/KYH/AppData/Roaming/PolarisOffice/ETemp/11180_8241232/fImage52222217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2021205"/>
            <a:ext cx="4849495" cy="386588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827094180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20" y="2017395"/>
            <a:ext cx="6106160" cy="3820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240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딥드림에서는 특정 필터가 아니라 전체 층의 활성화를 최대화 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한꺼번에 많은 특성을 섞어 시각화함.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빈 이미지나 노이즈가 조금 있는 입력이 아니라 이미 가지고 있는 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미지 사용. =&gt; 기존 시각 패턴을 바탕으로 예술적인 스타일로 왜곡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입력 이미지는 시각 품질을 높이기 위해 여러 다른 스케일로 처리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  <a:endParaRPr lang="en-US" altLang="ko-KR" sz="3500" b="1" dirty="0">
              <a:solidFill>
                <a:schemeClr val="bg1"/>
              </a:solidFill>
              <a:latin typeface="맑은 고딕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 모델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8C3AB70-576C-4BDD-9DA5-B67EA8AB9E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466" y="1389332"/>
            <a:ext cx="10767060" cy="5214667"/>
          </a:xfrm>
          <a:prstGeom prst="rect">
            <a:avLst/>
          </a:prstGeom>
        </p:spPr>
      </p:pic>
      <p:sp>
        <p:nvSpPr>
          <p:cNvPr id="3" name="빼기 기호 2">
            <a:extLst>
              <a:ext uri="{FF2B5EF4-FFF2-40B4-BE49-F238E27FC236}">
                <a16:creationId xmlns:a16="http://schemas.microsoft.com/office/drawing/2014/main" xmlns="" id="{703B2E06-CF0D-4ADF-842C-34ADA8B92401}"/>
              </a:ext>
            </a:extLst>
          </p:cNvPr>
          <p:cNvSpPr/>
          <p:nvPr/>
        </p:nvSpPr>
        <p:spPr>
          <a:xfrm>
            <a:off x="-478970" y="3352762"/>
            <a:ext cx="6734628" cy="76238"/>
          </a:xfrm>
          <a:prstGeom prst="mathMinus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빼기 기호 13">
            <a:extLst>
              <a:ext uri="{FF2B5EF4-FFF2-40B4-BE49-F238E27FC236}">
                <a16:creationId xmlns:a16="http://schemas.microsoft.com/office/drawing/2014/main" xmlns="" id="{4F7B1E17-3002-4DDF-AD1A-1C8617A1BA5B}"/>
              </a:ext>
            </a:extLst>
          </p:cNvPr>
          <p:cNvSpPr/>
          <p:nvPr/>
        </p:nvSpPr>
        <p:spPr>
          <a:xfrm>
            <a:off x="-507998" y="4576174"/>
            <a:ext cx="6734628" cy="76238"/>
          </a:xfrm>
          <a:prstGeom prst="mathMinus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310515" y="93408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사전 훈련된 인셉션 V3 모델 로드하기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293427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" y="1566545"/>
            <a:ext cx="10250805" cy="234442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2722295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4246245"/>
            <a:ext cx="4551045" cy="173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42645" y="137477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최대화할 손실 정의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8865298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440" y="2046605"/>
            <a:ext cx="10511790" cy="27825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172845" y="861060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경사 상승법 과정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7152301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400" y="1449070"/>
            <a:ext cx="5716905" cy="5013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34720" y="989329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9859430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5" y="1624965"/>
            <a:ext cx="9321165" cy="4104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55905" y="80581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연속적인 스케일에 걸쳐 경사 상승법 실행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7400305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" y="1472565"/>
            <a:ext cx="6120765" cy="521081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14425308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6200" y="1468120"/>
            <a:ext cx="5560695" cy="328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5112317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715" y="1548765"/>
            <a:ext cx="4601210" cy="475361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7871320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1290" y="1548765"/>
            <a:ext cx="4458335" cy="2210435"/>
          </a:xfrm>
          <a:prstGeom prst="rect">
            <a:avLst/>
          </a:prstGeom>
          <a:noFill/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770255" y="80581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유틸리티 함수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38526533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647825"/>
            <a:ext cx="8959215" cy="3769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콘텐츠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손실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스타일 손실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구현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58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2036313"/>
            <a:ext cx="12191999" cy="27853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타깃 이미지를 보존하면서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스타일을 적용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타깃이미지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원본이미지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참조이미지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색깔 등을 추출할 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색깔 등의 시각 요소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고수준의 대형 구조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45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style transf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651590"/>
            <a:ext cx="11351265" cy="37395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533525" y="2514600"/>
            <a:ext cx="1838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95875" y="2514600"/>
            <a:ext cx="194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597844" y="2818958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5851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41DBCA4-A949-4347-B0D8-7F8E317369F8}"/>
              </a:ext>
            </a:extLst>
          </p:cNvPr>
          <p:cNvSpPr txBox="1"/>
          <p:nvPr/>
        </p:nvSpPr>
        <p:spPr>
          <a:xfrm>
            <a:off x="762000" y="1264589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넘파이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배열의 리스트를 주입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이름과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넘파이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배열로 이루어진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딕셔너리를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모델의 입력으로 주입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04E33D-4705-4AF4-854F-40CC1D52D6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606" y="2848493"/>
            <a:ext cx="10413772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42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1738938"/>
            <a:ext cx="1219199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방법은 기존과 동일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손실함수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손실 최소화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3648506"/>
            <a:ext cx="12191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loss = distance(style(</a:t>
            </a:r>
            <a:r>
              <a:rPr lang="en-US" altLang="ko-KR" sz="2500" b="1" dirty="0" err="1">
                <a:solidFill>
                  <a:schemeClr val="bg1"/>
                </a:solidFill>
              </a:rPr>
              <a:t>reference_image</a:t>
            </a:r>
            <a:r>
              <a:rPr lang="en-US" altLang="ko-KR" sz="2500" b="1" dirty="0">
                <a:solidFill>
                  <a:schemeClr val="bg1"/>
                </a:solidFill>
              </a:rPr>
              <a:t>) – style(</a:t>
            </a:r>
            <a:r>
              <a:rPr lang="en-US" altLang="ko-KR" sz="2500" b="1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2500" b="1" dirty="0">
                <a:solidFill>
                  <a:schemeClr val="bg1"/>
                </a:solidFill>
              </a:rPr>
              <a:t>)) +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distance(content(</a:t>
            </a:r>
            <a:r>
              <a:rPr lang="en-US" altLang="ko-KR" sz="2500" b="1" dirty="0" err="1">
                <a:solidFill>
                  <a:schemeClr val="bg1"/>
                </a:solidFill>
              </a:rPr>
              <a:t>original_image</a:t>
            </a:r>
            <a:r>
              <a:rPr lang="en-US" altLang="ko-KR" sz="2500" b="1" dirty="0">
                <a:solidFill>
                  <a:schemeClr val="bg1"/>
                </a:solidFill>
              </a:rPr>
              <a:t>) – content(</a:t>
            </a:r>
            <a:r>
              <a:rPr lang="en-US" altLang="ko-KR" sz="2500" b="1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2500" b="1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1" y="4822365"/>
            <a:ext cx="12191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loss = distance(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 스타일 </a:t>
            </a:r>
            <a:r>
              <a:rPr lang="en-US" altLang="ko-KR" sz="2500" b="1" dirty="0">
                <a:solidFill>
                  <a:schemeClr val="bg1"/>
                </a:solidFill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스타일</a:t>
            </a:r>
            <a:r>
              <a:rPr lang="en-US" altLang="ko-KR" sz="2500" b="1" dirty="0">
                <a:solidFill>
                  <a:schemeClr val="bg1"/>
                </a:solidFill>
              </a:rPr>
              <a:t>) +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distance(</a:t>
            </a:r>
            <a:r>
              <a:rPr lang="ko-KR" altLang="en-US" sz="2500" b="1" dirty="0">
                <a:solidFill>
                  <a:schemeClr val="bg1"/>
                </a:solidFill>
              </a:rPr>
              <a:t>원본 이미지 구조</a:t>
            </a:r>
            <a:r>
              <a:rPr lang="en-US" altLang="ko-KR" sz="2500" b="1" dirty="0">
                <a:solidFill>
                  <a:schemeClr val="bg1"/>
                </a:solidFill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구조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-2" y="6032541"/>
            <a:ext cx="121919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distance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L2</a:t>
            </a:r>
            <a:r>
              <a:rPr lang="ko-KR" altLang="en-US" sz="2500" b="1" dirty="0">
                <a:solidFill>
                  <a:schemeClr val="bg1"/>
                </a:solidFill>
              </a:rPr>
              <a:t>노름 같은 노름함수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45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style transf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651590"/>
            <a:ext cx="11351265" cy="37395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533525" y="2514600"/>
            <a:ext cx="1838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95875" y="2514600"/>
            <a:ext cx="194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597844" y="2818958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5851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723792" y="2728912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10576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8543925" y="2514600"/>
            <a:ext cx="2476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21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8.3.1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손실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843953"/>
            <a:ext cx="1219199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손실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이미지와 생성된 이미지를 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컨브넷에</a:t>
            </a:r>
            <a:r>
              <a:rPr lang="ko-KR" altLang="en-US" sz="2500" b="1" dirty="0">
                <a:solidFill>
                  <a:schemeClr val="bg1"/>
                </a:solidFill>
              </a:rPr>
              <a:t> 주입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상위층의</a:t>
            </a:r>
            <a:r>
              <a:rPr lang="ko-KR" altLang="en-US" sz="2500" b="1" dirty="0">
                <a:solidFill>
                  <a:schemeClr val="bg1"/>
                </a:solidFill>
              </a:rPr>
              <a:t> 활성화를 계산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이 두 값 사이의 </a:t>
            </a:r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노름이 손실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상위층일수록</a:t>
            </a:r>
            <a:r>
              <a:rPr lang="ko-KR" altLang="en-US" sz="2500" b="1" dirty="0">
                <a:solidFill>
                  <a:schemeClr val="bg1"/>
                </a:solidFill>
              </a:rPr>
              <a:t> 고수준의 개념을 학습하고 추상적으로 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고수준의 개념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사이의 노름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손실이 작다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이미지가 원본과 비슷해진다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콘텐츠를</a:t>
            </a:r>
            <a:r>
              <a:rPr lang="ko-KR" altLang="en-US" sz="2500" b="1" dirty="0">
                <a:solidFill>
                  <a:schemeClr val="bg1"/>
                </a:solidFill>
              </a:rPr>
              <a:t> 보존한다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89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8.3.2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459234"/>
            <a:ext cx="12191999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여러 </a:t>
            </a:r>
            <a:r>
              <a:rPr lang="ko-KR" altLang="en-US" sz="2500" b="1" dirty="0" err="1">
                <a:solidFill>
                  <a:schemeClr val="bg1"/>
                </a:solidFill>
              </a:rPr>
              <a:t>저수준층과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고수준층을</a:t>
            </a:r>
            <a:r>
              <a:rPr lang="ko-KR" altLang="en-US" sz="2500" b="1" dirty="0">
                <a:solidFill>
                  <a:schemeClr val="bg1"/>
                </a:solidFill>
              </a:rPr>
              <a:t> 사용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모든 스타일 추출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층의 활성화 출력의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그람행렬이</a:t>
            </a:r>
            <a:r>
              <a:rPr lang="ko-KR" altLang="en-US" sz="2500" b="1" dirty="0">
                <a:solidFill>
                  <a:schemeClr val="bg1"/>
                </a:solidFill>
              </a:rPr>
              <a:t> 손실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층의 특성 </a:t>
            </a:r>
            <a:r>
              <a:rPr lang="ko-KR" altLang="en-US" sz="2500" b="1" dirty="0" err="1">
                <a:solidFill>
                  <a:schemeClr val="bg1"/>
                </a:solidFill>
              </a:rPr>
              <a:t>맵들의</a:t>
            </a:r>
            <a:r>
              <a:rPr lang="ko-KR" altLang="en-US" sz="2500" b="1" dirty="0">
                <a:solidFill>
                  <a:schemeClr val="bg1"/>
                </a:solidFill>
              </a:rPr>
              <a:t> 내적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특성 사이의 상관관계를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특성의 상관관계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텍스처에 대응된다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층의 활성화 출력의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특성 사이의 상관관계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손실이 작다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특성이 참조와 비슷해진다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>
                <a:solidFill>
                  <a:schemeClr val="bg1"/>
                </a:solidFill>
              </a:rPr>
              <a:t>스타일을 보존한다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78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구현하기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0" y="1651597"/>
            <a:ext cx="12191999" cy="35548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중 어떤 것을 사용해도 구현가능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본 예제 </a:t>
            </a:r>
            <a:r>
              <a:rPr lang="en-US" altLang="ko-KR" sz="2500" b="1" dirty="0">
                <a:solidFill>
                  <a:schemeClr val="bg1"/>
                </a:solidFill>
              </a:rPr>
              <a:t>VGG19</a:t>
            </a:r>
            <a:r>
              <a:rPr lang="ko-KR" altLang="en-US" sz="2500" b="1" dirty="0">
                <a:solidFill>
                  <a:schemeClr val="bg1"/>
                </a:solidFill>
              </a:rPr>
              <a:t>사용 </a:t>
            </a:r>
            <a:r>
              <a:rPr lang="en-US" altLang="ko-KR" sz="2500" b="1" dirty="0">
                <a:solidFill>
                  <a:schemeClr val="bg1"/>
                </a:solidFill>
              </a:rPr>
              <a:t>(VGG16</a:t>
            </a:r>
            <a:r>
              <a:rPr lang="ko-KR" altLang="en-US" sz="2500" b="1" dirty="0">
                <a:solidFill>
                  <a:schemeClr val="bg1"/>
                </a:solidFill>
              </a:rPr>
              <a:t>의 변종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개 더 추가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이미지를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활성화를 동시에 계산하는 네트워크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계산한 층 활성화를 사용해 손실함수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500" b="1" dirty="0">
                <a:solidFill>
                  <a:schemeClr val="bg1"/>
                </a:solidFill>
              </a:rPr>
              <a:t> 사용하여 손실함수 최소화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41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 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6475914" y="2132189"/>
            <a:ext cx="571608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타깃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 경로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E69E58F-7F23-4AE0-87C0-DBF33A5DEF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325" y="1648698"/>
            <a:ext cx="6035264" cy="243054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3A848F-F0AA-4A8C-A300-9FEB88B599BF}"/>
              </a:ext>
            </a:extLst>
          </p:cNvPr>
          <p:cNvSpPr/>
          <p:nvPr/>
        </p:nvSpPr>
        <p:spPr>
          <a:xfrm>
            <a:off x="220325" y="2129485"/>
            <a:ext cx="6035264" cy="86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6F7F72-158C-4498-8285-23131F2BB49E}"/>
              </a:ext>
            </a:extLst>
          </p:cNvPr>
          <p:cNvSpPr txBox="1"/>
          <p:nvPr/>
        </p:nvSpPr>
        <p:spPr>
          <a:xfrm>
            <a:off x="379301" y="4393694"/>
            <a:ext cx="11433394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전체 높이 </a:t>
            </a:r>
            <a:r>
              <a:rPr lang="en-US" altLang="ko-KR" sz="2500" b="1" dirty="0">
                <a:solidFill>
                  <a:schemeClr val="bg1"/>
                </a:solidFill>
              </a:rPr>
              <a:t>= 400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타깃 너비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타깃 높이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전체 너비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전체 높이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전체 너비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타깃 너비 </a:t>
            </a:r>
            <a:r>
              <a:rPr lang="en-US" altLang="ko-KR" sz="2500" b="1" dirty="0">
                <a:solidFill>
                  <a:schemeClr val="bg1"/>
                </a:solidFill>
              </a:rPr>
              <a:t>* </a:t>
            </a:r>
            <a:r>
              <a:rPr lang="ko-KR" altLang="en-US" sz="2500" b="1" dirty="0">
                <a:solidFill>
                  <a:schemeClr val="bg1"/>
                </a:solidFill>
              </a:rPr>
              <a:t>전체 높이 </a:t>
            </a:r>
            <a:r>
              <a:rPr lang="en-US" altLang="ko-KR" sz="2500" b="1" dirty="0">
                <a:solidFill>
                  <a:schemeClr val="bg1"/>
                </a:solidFill>
              </a:rPr>
              <a:t>/ </a:t>
            </a:r>
            <a:r>
              <a:rPr lang="ko-KR" altLang="en-US" sz="2500" b="1" dirty="0">
                <a:solidFill>
                  <a:schemeClr val="bg1"/>
                </a:solidFill>
              </a:rPr>
              <a:t>타깃 높이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20325" y="3120477"/>
            <a:ext cx="6035264" cy="86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6475916" y="2928117"/>
            <a:ext cx="571608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처리할 이미지는 크기가 비슷해야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모든 이미지를 높이 </a:t>
            </a:r>
            <a:r>
              <a:rPr lang="en-US" altLang="ko-KR" sz="2500" b="1" dirty="0">
                <a:solidFill>
                  <a:schemeClr val="bg1"/>
                </a:solidFill>
              </a:rPr>
              <a:t>400</a:t>
            </a:r>
            <a:r>
              <a:rPr lang="ko-KR" altLang="en-US" sz="2500" b="1" dirty="0">
                <a:solidFill>
                  <a:schemeClr val="bg1"/>
                </a:solidFill>
              </a:rPr>
              <a:t>비율에 맞춘다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9631538-D3DD-4BFB-B162-DE4D0643426C}"/>
              </a:ext>
            </a:extLst>
          </p:cNvPr>
          <p:cNvCxnSpPr/>
          <p:nvPr/>
        </p:nvCxnSpPr>
        <p:spPr>
          <a:xfrm>
            <a:off x="2401455" y="3551364"/>
            <a:ext cx="1422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5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사후처리를 위한 유틸리티 함수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054F3-B16E-41B6-B0F5-0A67A285970E}"/>
              </a:ext>
            </a:extLst>
          </p:cNvPr>
          <p:cNvSpPr txBox="1"/>
          <p:nvPr/>
        </p:nvSpPr>
        <p:spPr>
          <a:xfrm>
            <a:off x="5046112" y="1976995"/>
            <a:ext cx="7145886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입력받은</a:t>
            </a:r>
            <a:r>
              <a:rPr lang="ko-KR" altLang="en-US" sz="2500" b="1" dirty="0">
                <a:solidFill>
                  <a:schemeClr val="bg1"/>
                </a:solidFill>
              </a:rPr>
              <a:t> 경로에서 높이 </a:t>
            </a:r>
            <a:r>
              <a:rPr lang="en-US" altLang="ko-KR" sz="2500" b="1" dirty="0">
                <a:solidFill>
                  <a:schemeClr val="bg1"/>
                </a:solidFill>
              </a:rPr>
              <a:t>400</a:t>
            </a:r>
            <a:r>
              <a:rPr lang="ko-KR" altLang="en-US" sz="2500" b="1" dirty="0">
                <a:solidFill>
                  <a:schemeClr val="bg1"/>
                </a:solidFill>
              </a:rPr>
              <a:t>비율로 이미지 로드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벡터화 </a:t>
            </a:r>
            <a:r>
              <a:rPr lang="en-US" altLang="ko-KR" sz="2500" b="1" dirty="0">
                <a:solidFill>
                  <a:schemeClr val="bg1"/>
                </a:solidFill>
              </a:rPr>
              <a:t>&amp;</a:t>
            </a:r>
            <a:r>
              <a:rPr lang="ko-KR" altLang="en-US" sz="2500" b="1" dirty="0">
                <a:solidFill>
                  <a:schemeClr val="bg1"/>
                </a:solidFill>
              </a:rPr>
              <a:t> 입력을 위한 </a:t>
            </a:r>
            <a:r>
              <a:rPr lang="ko-KR" altLang="en-US" sz="2500" b="1" dirty="0" err="1">
                <a:solidFill>
                  <a:schemeClr val="bg1"/>
                </a:solidFill>
              </a:rPr>
              <a:t>차원축</a:t>
            </a:r>
            <a:r>
              <a:rPr lang="ko-KR" altLang="en-US" sz="2500" b="1" dirty="0">
                <a:solidFill>
                  <a:schemeClr val="bg1"/>
                </a:solidFill>
              </a:rPr>
              <a:t> 추가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Preprocess_input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함수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6F7F72-158C-4498-8285-23131F2BB49E}"/>
              </a:ext>
            </a:extLst>
          </p:cNvPr>
          <p:cNvSpPr txBox="1"/>
          <p:nvPr/>
        </p:nvSpPr>
        <p:spPr>
          <a:xfrm>
            <a:off x="212920" y="5378543"/>
            <a:ext cx="1197907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인덱스</a:t>
            </a:r>
            <a:r>
              <a:rPr lang="en-US" altLang="ko-KR" sz="2500" b="1" dirty="0">
                <a:solidFill>
                  <a:schemeClr val="bg1"/>
                </a:solidFill>
              </a:rPr>
              <a:t>[A:B:C] = A</a:t>
            </a:r>
            <a:r>
              <a:rPr lang="ko-KR" altLang="en-US" sz="2500" b="1" dirty="0">
                <a:solidFill>
                  <a:schemeClr val="bg1"/>
                </a:solidFill>
              </a:rPr>
              <a:t>부터 </a:t>
            </a:r>
            <a:r>
              <a:rPr lang="en-US" altLang="ko-KR" sz="2500" b="1" dirty="0">
                <a:solidFill>
                  <a:schemeClr val="bg1"/>
                </a:solidFill>
              </a:rPr>
              <a:t>B</a:t>
            </a:r>
            <a:r>
              <a:rPr lang="ko-KR" altLang="en-US" sz="2500" b="1" dirty="0">
                <a:solidFill>
                  <a:schemeClr val="bg1"/>
                </a:solidFill>
              </a:rPr>
              <a:t>까지 </a:t>
            </a:r>
            <a:r>
              <a:rPr lang="en-US" altLang="ko-KR" sz="2500" b="1" dirty="0">
                <a:solidFill>
                  <a:schemeClr val="bg1"/>
                </a:solidFill>
              </a:rPr>
              <a:t>C</a:t>
            </a:r>
            <a:r>
              <a:rPr lang="ko-KR" altLang="en-US" sz="2500" b="1" dirty="0">
                <a:solidFill>
                  <a:schemeClr val="bg1"/>
                </a:solidFill>
              </a:rPr>
              <a:t>의 간격으로 만들어라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C=-1</a:t>
            </a:r>
            <a:r>
              <a:rPr lang="ko-KR" altLang="en-US" sz="2500" b="1" dirty="0">
                <a:solidFill>
                  <a:schemeClr val="bg1"/>
                </a:solidFill>
              </a:rPr>
              <a:t>이면 역순으로 만들라는 뜻이 됨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046112" y="3519152"/>
            <a:ext cx="714588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입력받은</a:t>
            </a:r>
            <a:r>
              <a:rPr lang="ko-KR" altLang="en-US" sz="2500" b="1" dirty="0">
                <a:solidFill>
                  <a:schemeClr val="bg1"/>
                </a:solidFill>
              </a:rPr>
              <a:t> 결과를 출력하기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Preprocess_input</a:t>
            </a:r>
            <a:r>
              <a:rPr lang="ko-KR" altLang="en-US" sz="2500" b="1" dirty="0">
                <a:solidFill>
                  <a:schemeClr val="bg1"/>
                </a:solidFill>
              </a:rPr>
              <a:t>으로 변형된 값을 복원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평균픽셀값을</a:t>
            </a:r>
            <a:r>
              <a:rPr lang="ko-KR" altLang="en-US" sz="2500" b="1" dirty="0">
                <a:solidFill>
                  <a:schemeClr val="bg1"/>
                </a:solidFill>
              </a:rPr>
              <a:t> 더하고 </a:t>
            </a:r>
            <a:r>
              <a:rPr lang="en-US" altLang="ko-KR" sz="2500" b="1" dirty="0">
                <a:solidFill>
                  <a:schemeClr val="bg1"/>
                </a:solidFill>
              </a:rPr>
              <a:t>BGR-&gt;RGB </a:t>
            </a:r>
            <a:r>
              <a:rPr lang="ko-KR" altLang="en-US" sz="2500" b="1" dirty="0">
                <a:solidFill>
                  <a:schemeClr val="bg1"/>
                </a:solidFill>
              </a:rPr>
              <a:t>포맷으로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24CF18-EA0D-45C9-B08E-526B6BEA8A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21" y="1648698"/>
            <a:ext cx="4620270" cy="327705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12921" y="2212893"/>
            <a:ext cx="4620270" cy="1010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3A848F-F0AA-4A8C-A300-9FEB88B599BF}"/>
              </a:ext>
            </a:extLst>
          </p:cNvPr>
          <p:cNvSpPr/>
          <p:nvPr/>
        </p:nvSpPr>
        <p:spPr>
          <a:xfrm>
            <a:off x="215978" y="3326791"/>
            <a:ext cx="4617213" cy="1517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542473" y="2572308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2378364" y="2572308"/>
            <a:ext cx="23137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8F369E8-6664-430A-8496-62078EAC71CA}"/>
              </a:ext>
            </a:extLst>
          </p:cNvPr>
          <p:cNvSpPr/>
          <p:nvPr/>
        </p:nvSpPr>
        <p:spPr>
          <a:xfrm>
            <a:off x="530015" y="4185747"/>
            <a:ext cx="2591876" cy="653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D9BED2-F6D6-40AE-B8AA-574A2C5177B0}"/>
              </a:ext>
            </a:extLst>
          </p:cNvPr>
          <p:cNvSpPr/>
          <p:nvPr/>
        </p:nvSpPr>
        <p:spPr>
          <a:xfrm>
            <a:off x="1062181" y="3670825"/>
            <a:ext cx="175491" cy="509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8F3B006-D23D-4CC5-A1D4-729047D38FF3}"/>
              </a:ext>
            </a:extLst>
          </p:cNvPr>
          <p:cNvSpPr/>
          <p:nvPr/>
        </p:nvSpPr>
        <p:spPr>
          <a:xfrm>
            <a:off x="1333501" y="4324409"/>
            <a:ext cx="395288" cy="166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41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입출력변수 및 </a:t>
            </a:r>
            <a:r>
              <a:rPr lang="en-US" altLang="ko-KR" sz="2500" b="1" dirty="0">
                <a:solidFill>
                  <a:schemeClr val="bg1"/>
                </a:solidFill>
              </a:rPr>
              <a:t>VGG19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6F7F72-158C-4498-8285-23131F2BB49E}"/>
              </a:ext>
            </a:extLst>
          </p:cNvPr>
          <p:cNvSpPr txBox="1"/>
          <p:nvPr/>
        </p:nvSpPr>
        <p:spPr>
          <a:xfrm>
            <a:off x="212920" y="5173993"/>
            <a:ext cx="1197907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Concatenate(axis)</a:t>
            </a:r>
            <a:r>
              <a:rPr lang="ko-KR" altLang="en-US" sz="2500" b="1" dirty="0">
                <a:solidFill>
                  <a:schemeClr val="bg1"/>
                </a:solidFill>
              </a:rPr>
              <a:t>에 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Axis = 0 </a:t>
            </a:r>
            <a:r>
              <a:rPr lang="ko-KR" altLang="en-US" sz="2500" b="1" dirty="0">
                <a:solidFill>
                  <a:schemeClr val="bg1"/>
                </a:solidFill>
              </a:rPr>
              <a:t>가장 바깥쪽 배열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Axis = 1 </a:t>
            </a:r>
            <a:r>
              <a:rPr lang="ko-KR" altLang="en-US" sz="2500" b="1" dirty="0">
                <a:solidFill>
                  <a:schemeClr val="bg1"/>
                </a:solidFill>
              </a:rPr>
              <a:t>밖에서 두번째 배열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874895" y="1978809"/>
            <a:ext cx="6317102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타깃 이미지와 참조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constant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placeholder</a:t>
            </a:r>
            <a:r>
              <a:rPr lang="ko-KR" altLang="en-US" sz="2500" b="1" dirty="0">
                <a:solidFill>
                  <a:schemeClr val="bg1"/>
                </a:solidFill>
              </a:rPr>
              <a:t>로 변수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가지 이미지를 하나의 배치로 합친다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8B25A9-8824-4A2E-B886-C4A68FEEFA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9" y="1648698"/>
            <a:ext cx="5449060" cy="350568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12919" y="2005698"/>
            <a:ext cx="5449060" cy="1717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3A848F-F0AA-4A8C-A300-9FEB88B599BF}"/>
              </a:ext>
            </a:extLst>
          </p:cNvPr>
          <p:cNvSpPr/>
          <p:nvPr/>
        </p:nvSpPr>
        <p:spPr>
          <a:xfrm>
            <a:off x="214079" y="3792723"/>
            <a:ext cx="5447900" cy="863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274242" y="2236380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1274242" y="3361250"/>
            <a:ext cx="9184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8F3B006-D23D-4CC5-A1D4-729047D38FF3}"/>
              </a:ext>
            </a:extLst>
          </p:cNvPr>
          <p:cNvSpPr/>
          <p:nvPr/>
        </p:nvSpPr>
        <p:spPr>
          <a:xfrm>
            <a:off x="2192693" y="4341100"/>
            <a:ext cx="658457" cy="166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BE5804A-FA77-4163-BA1A-8D4DA36F5140}"/>
              </a:ext>
            </a:extLst>
          </p:cNvPr>
          <p:cNvCxnSpPr>
            <a:cxnSpLocks/>
          </p:cNvCxnSpPr>
          <p:nvPr/>
        </p:nvCxnSpPr>
        <p:spPr>
          <a:xfrm>
            <a:off x="1893173" y="2398110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649635" y="2864306"/>
            <a:ext cx="8509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5874895" y="3792148"/>
            <a:ext cx="631710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사전 훈련된 가중치를 </a:t>
            </a:r>
            <a:r>
              <a:rPr lang="ko-KR" altLang="en-US" sz="2500" b="1" dirty="0" err="1">
                <a:solidFill>
                  <a:schemeClr val="bg1"/>
                </a:solidFill>
              </a:rPr>
              <a:t>로드한다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E22A1DB-A177-49F6-8FDE-7BFB3B8764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4071" y="3203855"/>
            <a:ext cx="2705100" cy="3543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884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콘텐츠손실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스타일손실 함수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6F7F72-158C-4498-8285-23131F2BB49E}"/>
              </a:ext>
            </a:extLst>
          </p:cNvPr>
          <p:cNvSpPr txBox="1"/>
          <p:nvPr/>
        </p:nvSpPr>
        <p:spPr>
          <a:xfrm>
            <a:off x="212920" y="5834201"/>
            <a:ext cx="119790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제곱한 값들의 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521707" y="1683880"/>
            <a:ext cx="6670290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활성화값</a:t>
            </a:r>
            <a:r>
              <a:rPr lang="ko-KR" altLang="en-US" sz="2500" b="1" dirty="0">
                <a:solidFill>
                  <a:schemeClr val="bg1"/>
                </a:solidFill>
              </a:rPr>
              <a:t> 차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=(</a:t>
            </a:r>
            <a:r>
              <a:rPr lang="ko-KR" altLang="en-US" sz="2500" b="1" dirty="0">
                <a:solidFill>
                  <a:schemeClr val="bg1"/>
                </a:solidFill>
              </a:rPr>
              <a:t>제곱한 값들의 합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5521710" y="3158975"/>
            <a:ext cx="667029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스타일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특성 </a:t>
            </a:r>
            <a:r>
              <a:rPr lang="ko-KR" altLang="en-US" sz="2500" b="1" dirty="0" err="1">
                <a:solidFill>
                  <a:schemeClr val="bg1"/>
                </a:solidFill>
              </a:rPr>
              <a:t>맵들의</a:t>
            </a:r>
            <a:r>
              <a:rPr lang="ko-KR" altLang="en-US" sz="2500" b="1" dirty="0">
                <a:solidFill>
                  <a:schemeClr val="bg1"/>
                </a:solidFill>
              </a:rPr>
              <a:t> 내적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 err="1">
                <a:solidFill>
                  <a:schemeClr val="bg1"/>
                </a:solidFill>
              </a:rPr>
              <a:t>점곱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6E2C9A-0D27-4440-B38D-BAB5B3228B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6" y="1651942"/>
            <a:ext cx="5095875" cy="26860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212916" y="1684956"/>
            <a:ext cx="5095875" cy="438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3A848F-F0AA-4A8C-A300-9FEB88B599BF}"/>
              </a:ext>
            </a:extLst>
          </p:cNvPr>
          <p:cNvSpPr/>
          <p:nvPr/>
        </p:nvSpPr>
        <p:spPr>
          <a:xfrm>
            <a:off x="212916" y="2209572"/>
            <a:ext cx="5095875" cy="212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056946" y="2074541"/>
            <a:ext cx="9750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1056946" y="4218119"/>
            <a:ext cx="9750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BE5804A-FA77-4163-BA1A-8D4DA36F5140}"/>
              </a:ext>
            </a:extLst>
          </p:cNvPr>
          <p:cNvCxnSpPr>
            <a:cxnSpLocks/>
          </p:cNvCxnSpPr>
          <p:nvPr/>
        </p:nvCxnSpPr>
        <p:spPr>
          <a:xfrm>
            <a:off x="1056946" y="2763448"/>
            <a:ext cx="33774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835976" y="3589862"/>
            <a:ext cx="7803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08BF1F7A-177E-4D6C-8AA4-52A9C5561E4C}"/>
              </a:ext>
            </a:extLst>
          </p:cNvPr>
          <p:cNvCxnSpPr>
            <a:cxnSpLocks/>
          </p:cNvCxnSpPr>
          <p:nvPr/>
        </p:nvCxnSpPr>
        <p:spPr>
          <a:xfrm>
            <a:off x="835976" y="3736732"/>
            <a:ext cx="7803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9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xmlns="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변위손실 함수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6F7F72-158C-4498-8285-23131F2BB49E}"/>
              </a:ext>
            </a:extLst>
          </p:cNvPr>
          <p:cNvSpPr txBox="1"/>
          <p:nvPr/>
        </p:nvSpPr>
        <p:spPr>
          <a:xfrm>
            <a:off x="212920" y="5834201"/>
            <a:ext cx="119790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변위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시작점과 도착점 간 최단거리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EDD6F3-DBCC-4ABF-9A19-E01E4C65AD18}"/>
              </a:ext>
            </a:extLst>
          </p:cNvPr>
          <p:cNvSpPr txBox="1"/>
          <p:nvPr/>
        </p:nvSpPr>
        <p:spPr>
          <a:xfrm>
            <a:off x="5903471" y="1491521"/>
            <a:ext cx="6288526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변위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이미지 픽셀을 사용하여 계산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픽셀간 격자무늬 과도화 방지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일종의 규제라 볼 수 있음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BF6F1-11DE-446A-9EF0-DD67DF1F0F45}"/>
              </a:ext>
            </a:extLst>
          </p:cNvPr>
          <p:cNvSpPr txBox="1"/>
          <p:nvPr/>
        </p:nvSpPr>
        <p:spPr>
          <a:xfrm>
            <a:off x="212916" y="3130823"/>
            <a:ext cx="11979084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배치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높이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너비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채널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– 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1:400,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 = </a:t>
            </a:r>
            <a:r>
              <a:rPr lang="ko-KR" altLang="en-US" sz="2500" b="1" dirty="0">
                <a:solidFill>
                  <a:schemeClr val="bg1"/>
                </a:solidFill>
              </a:rPr>
              <a:t>높이 한 픽셀 변위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– 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1:400,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 = </a:t>
            </a:r>
            <a:r>
              <a:rPr lang="ko-KR" altLang="en-US" sz="2500" b="1" dirty="0">
                <a:solidFill>
                  <a:schemeClr val="bg1"/>
                </a:solidFill>
              </a:rPr>
              <a:t>너비 한 픽셀 변위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Return = </a:t>
            </a:r>
            <a:r>
              <a:rPr lang="ko-KR" altLang="en-US" sz="2500" b="1" dirty="0">
                <a:solidFill>
                  <a:schemeClr val="bg1"/>
                </a:solidFill>
              </a:rPr>
              <a:t>합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a+b</a:t>
            </a:r>
            <a:r>
              <a:rPr lang="en-US" altLang="ko-KR" sz="2500" b="1" dirty="0">
                <a:solidFill>
                  <a:schemeClr val="bg1"/>
                </a:solidFill>
              </a:rPr>
              <a:t>) ^ 1.25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636A6D7-2F60-47D8-AB7D-91A59ED7ED8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6" y="1651942"/>
            <a:ext cx="5477639" cy="11526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24AAE4-1ECE-44DF-A497-99B495E6B979}"/>
              </a:ext>
            </a:extLst>
          </p:cNvPr>
          <p:cNvSpPr/>
          <p:nvPr/>
        </p:nvSpPr>
        <p:spPr>
          <a:xfrm>
            <a:off x="454024" y="1885835"/>
            <a:ext cx="5236531" cy="663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048413" y="2721644"/>
            <a:ext cx="16947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6422</Words>
  <Application>Microsoft Office PowerPoint</Application>
  <PresentationFormat>와이드스크린</PresentationFormat>
  <Paragraphs>1374</Paragraphs>
  <Slides>179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6" baseType="lpstr">
      <vt:lpstr>맑은 고딕</vt:lpstr>
      <vt:lpstr>함초롬돋움</vt:lpstr>
      <vt:lpstr>휴먼둥근헤드라인</vt:lpstr>
      <vt:lpstr>Arial</vt:lpstr>
      <vt:lpstr>Cambria Math</vt:lpstr>
      <vt:lpstr>Lucida Calligraphy</vt:lpstr>
      <vt:lpstr>Office 테마</vt:lpstr>
      <vt:lpstr>PowerPoint 프레젠테이션</vt:lpstr>
      <vt:lpstr>PowerPoint 프레젠테이션</vt:lpstr>
      <vt:lpstr>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Sihun</dc:creator>
  <cp:lastModifiedBy>2017305501</cp:lastModifiedBy>
  <cp:revision>106</cp:revision>
  <dcterms:created xsi:type="dcterms:W3CDTF">2020-01-15T05:35:21Z</dcterms:created>
  <dcterms:modified xsi:type="dcterms:W3CDTF">2020-01-21T01:40:59Z</dcterms:modified>
</cp:coreProperties>
</file>